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1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diagrams/colors1.xml" ContentType="application/vnd.openxmlformats-officedocument.drawingml.diagramColors+xml"/>
  <Override PartName="/ppt/theme/theme1.xml" ContentType="application/vnd.openxmlformats-officedocument.theme+xml"/>
  <Override PartName="/ppt/diagrams/drawing1.xml" ContentType="application/vnd.ms-office.drawingml.diagramDrawing+xml"/>
  <Override PartName="/ppt/diagrams/layout1.xml" ContentType="application/vnd.openxmlformats-officedocument.drawingml.diagramLayout+xml"/>
  <Override PartName="/ppt/theme/theme2.xml" ContentType="application/vnd.openxmlformats-officedocument.theme+xml"/>
  <Override PartName="/ppt/diagrams/quickStyle1.xml" ContentType="application/vnd.openxmlformats-officedocument.drawingml.diagramStyl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0"/>
  </p:notesMasterIdLst>
  <p:sldIdLst>
    <p:sldId id="359" r:id="rId2"/>
    <p:sldId id="363" r:id="rId3"/>
    <p:sldId id="366" r:id="rId4"/>
    <p:sldId id="367" r:id="rId5"/>
    <p:sldId id="368" r:id="rId6"/>
    <p:sldId id="380" r:id="rId7"/>
    <p:sldId id="381" r:id="rId8"/>
    <p:sldId id="382" r:id="rId9"/>
    <p:sldId id="390" r:id="rId10"/>
    <p:sldId id="387" r:id="rId11"/>
    <p:sldId id="371" r:id="rId12"/>
    <p:sldId id="364" r:id="rId13"/>
    <p:sldId id="373" r:id="rId14"/>
    <p:sldId id="374" r:id="rId15"/>
    <p:sldId id="321" r:id="rId16"/>
    <p:sldId id="375" r:id="rId17"/>
    <p:sldId id="388" r:id="rId18"/>
    <p:sldId id="361"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A2D97"/>
    <a:srgbClr val="652B91"/>
    <a:srgbClr val="1D3125"/>
    <a:srgbClr val="333333"/>
    <a:srgbClr val="000000"/>
    <a:srgbClr val="0074AE"/>
    <a:srgbClr val="F2F2F2"/>
    <a:srgbClr val="FBE1C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3" autoAdjust="0"/>
    <p:restoredTop sz="93596" autoAdjust="0"/>
  </p:normalViewPr>
  <p:slideViewPr>
    <p:cSldViewPr>
      <p:cViewPr>
        <p:scale>
          <a:sx n="112" d="100"/>
          <a:sy n="112" d="100"/>
        </p:scale>
        <p:origin x="-108" y="186"/>
      </p:cViewPr>
      <p:guideLst>
        <p:guide orient="horz" pos="2160"/>
        <p:guide pos="2880"/>
      </p:guideLst>
    </p:cSldViewPr>
  </p:slideViewPr>
  <p:notesTextViewPr>
    <p:cViewPr>
      <p:scale>
        <a:sx n="100" d="100"/>
        <a:sy n="100" d="100"/>
      </p:scale>
      <p:origin x="0" y="0"/>
    </p:cViewPr>
  </p:notesTextViewPr>
  <p:sorterViewPr>
    <p:cViewPr>
      <p:scale>
        <a:sx n="94" d="100"/>
        <a:sy n="94" d="100"/>
      </p:scale>
      <p:origin x="0" y="2370"/>
    </p:cViewPr>
  </p:sorterViewPr>
  <p:notesViewPr>
    <p:cSldViewPr>
      <p:cViewPr varScale="1">
        <p:scale>
          <a:sx n="88" d="100"/>
          <a:sy n="88" d="100"/>
        </p:scale>
        <p:origin x="-2766" y="-12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tjoseph\Desktop\P84R1ImplementationApplicationSummary%20Draft%20Funded%20Projects%20Only_Craig.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17930832987981771"/>
          <c:y val="0"/>
          <c:w val="0.69335723166183272"/>
          <c:h val="1"/>
        </c:manualLayout>
      </c:layout>
      <c:pieChart>
        <c:varyColors val="1"/>
        <c:ser>
          <c:idx val="0"/>
          <c:order val="0"/>
          <c:tx>
            <c:strRef>
              <c:f>'Draft Rec. Awards Mstr'!$J$171:$J$179</c:f>
              <c:strCache>
                <c:ptCount val="1"/>
                <c:pt idx="0">
                  <c:v>Water Quality Water Conservation Watershed Protection Water Supply Ecosystem Restoration Groundwater Management Water Recycling Stormwater Management Flood Management</c:v>
                </c:pt>
              </c:strCache>
            </c:strRef>
          </c:tx>
          <c:explosion val="22"/>
          <c:dLbls>
            <c:dLbl>
              <c:idx val="0"/>
              <c:tx>
                <c:rich>
                  <a:bodyPr/>
                  <a:lstStyle/>
                  <a:p>
                    <a:r>
                      <a:rPr lang="en-US" sz="1400" b="1" baseline="0" dirty="0">
                        <a:solidFill>
                          <a:schemeClr val="accent4">
                            <a:lumMod val="10000"/>
                          </a:schemeClr>
                        </a:solidFill>
                      </a:rPr>
                      <a:t>Water Quality
19%</a:t>
                    </a:r>
                  </a:p>
                </c:rich>
              </c:tx>
              <c:showCatName val="1"/>
              <c:showPercent val="1"/>
            </c:dLbl>
            <c:dLbl>
              <c:idx val="1"/>
              <c:layout>
                <c:manualLayout>
                  <c:x val="-0.15747755214808676"/>
                  <c:y val="-2.9168879540828078E-2"/>
                </c:manualLayout>
              </c:layout>
              <c:tx>
                <c:rich>
                  <a:bodyPr/>
                  <a:lstStyle/>
                  <a:p>
                    <a:r>
                      <a:rPr lang="en-US" sz="1400" b="1" baseline="0" dirty="0">
                        <a:solidFill>
                          <a:schemeClr val="accent4">
                            <a:lumMod val="10000"/>
                          </a:schemeClr>
                        </a:solidFill>
                      </a:rPr>
                      <a:t>Water Conservation
15%</a:t>
                    </a:r>
                  </a:p>
                </c:rich>
              </c:tx>
              <c:showCatName val="1"/>
              <c:showPercent val="1"/>
            </c:dLbl>
            <c:dLbl>
              <c:idx val="2"/>
              <c:layout>
                <c:manualLayout>
                  <c:x val="-6.3429821272340953E-2"/>
                  <c:y val="-9.6815573053368326E-2"/>
                </c:manualLayout>
              </c:layout>
              <c:tx>
                <c:rich>
                  <a:bodyPr/>
                  <a:lstStyle/>
                  <a:p>
                    <a:r>
                      <a:rPr lang="en-US" sz="1400" b="1" dirty="0">
                        <a:solidFill>
                          <a:schemeClr val="accent4">
                            <a:lumMod val="10000"/>
                          </a:schemeClr>
                        </a:solidFill>
                      </a:rPr>
                      <a:t>Watershed Protection
6%</a:t>
                    </a:r>
                  </a:p>
                </c:rich>
              </c:tx>
              <c:showCatName val="1"/>
              <c:showPercent val="1"/>
            </c:dLbl>
            <c:dLbl>
              <c:idx val="3"/>
              <c:layout>
                <c:manualLayout>
                  <c:x val="-2.9660104986876656E-2"/>
                  <c:y val="-0.14558685446009537"/>
                </c:manualLayout>
              </c:layout>
              <c:tx>
                <c:rich>
                  <a:bodyPr/>
                  <a:lstStyle/>
                  <a:p>
                    <a:r>
                      <a:rPr lang="en-US" sz="1400" b="1" dirty="0">
                        <a:solidFill>
                          <a:schemeClr val="accent4">
                            <a:lumMod val="10000"/>
                          </a:schemeClr>
                        </a:solidFill>
                      </a:rPr>
                      <a:t>Water Supply
17%</a:t>
                    </a:r>
                  </a:p>
                </c:rich>
              </c:tx>
              <c:showCatName val="1"/>
              <c:showPercent val="1"/>
            </c:dLbl>
            <c:dLbl>
              <c:idx val="4"/>
              <c:layout>
                <c:manualLayout>
                  <c:x val="3.7016747906511833E-2"/>
                  <c:y val="-8.5171303587051952E-2"/>
                </c:manualLayout>
              </c:layout>
              <c:tx>
                <c:rich>
                  <a:bodyPr/>
                  <a:lstStyle/>
                  <a:p>
                    <a:pPr>
                      <a:defRPr>
                        <a:solidFill>
                          <a:schemeClr val="accent4">
                            <a:lumMod val="10000"/>
                          </a:schemeClr>
                        </a:solidFill>
                      </a:defRPr>
                    </a:pPr>
                    <a:r>
                      <a:rPr lang="en-US" sz="1400" b="1" dirty="0"/>
                      <a:t>Ecosystem Restoration
7%</a:t>
                    </a:r>
                  </a:p>
                </c:rich>
              </c:tx>
              <c:spPr/>
              <c:showCatName val="1"/>
              <c:showPercent val="1"/>
            </c:dLbl>
            <c:dLbl>
              <c:idx val="5"/>
              <c:layout>
                <c:manualLayout>
                  <c:x val="0.19339231938113047"/>
                  <c:y val="-7.5650585003460127E-2"/>
                </c:manualLayout>
              </c:layout>
              <c:tx>
                <c:rich>
                  <a:bodyPr/>
                  <a:lstStyle/>
                  <a:p>
                    <a:pPr>
                      <a:defRPr baseline="0">
                        <a:solidFill>
                          <a:schemeClr val="accent4">
                            <a:lumMod val="10000"/>
                          </a:schemeClr>
                        </a:solidFill>
                      </a:defRPr>
                    </a:pPr>
                    <a:r>
                      <a:rPr lang="en-US" sz="1400" b="1" baseline="0" dirty="0" smtClean="0">
                        <a:solidFill>
                          <a:schemeClr val="accent4">
                            <a:lumMod val="10000"/>
                          </a:schemeClr>
                        </a:solidFill>
                      </a:rPr>
                      <a:t>Groundwater/ Conjunctive Use </a:t>
                    </a:r>
                    <a:r>
                      <a:rPr lang="en-US" sz="1400" b="1" baseline="0" dirty="0">
                        <a:solidFill>
                          <a:schemeClr val="accent4">
                            <a:lumMod val="10000"/>
                          </a:schemeClr>
                        </a:solidFill>
                      </a:rPr>
                      <a:t>
14%</a:t>
                    </a:r>
                  </a:p>
                </c:rich>
              </c:tx>
              <c:spPr/>
              <c:showCatName val="1"/>
              <c:showPercent val="1"/>
            </c:dLbl>
            <c:dLbl>
              <c:idx val="6"/>
              <c:layout>
                <c:manualLayout>
                  <c:x val="0.12748514988258094"/>
                  <c:y val="0.12551319079328804"/>
                </c:manualLayout>
              </c:layout>
              <c:tx>
                <c:rich>
                  <a:bodyPr/>
                  <a:lstStyle/>
                  <a:p>
                    <a:pPr>
                      <a:defRPr baseline="0"/>
                    </a:pPr>
                    <a:r>
                      <a:rPr lang="en-US" sz="1400" b="1" baseline="0" dirty="0">
                        <a:solidFill>
                          <a:schemeClr val="accent4">
                            <a:lumMod val="10000"/>
                          </a:schemeClr>
                        </a:solidFill>
                      </a:rPr>
                      <a:t>Water Recycling
15%</a:t>
                    </a:r>
                  </a:p>
                </c:rich>
              </c:tx>
              <c:spPr/>
              <c:showCatName val="1"/>
              <c:showPercent val="1"/>
            </c:dLbl>
            <c:dLbl>
              <c:idx val="7"/>
              <c:layout>
                <c:manualLayout>
                  <c:x val="5.4675415573053367E-2"/>
                  <c:y val="9.1691688538932767E-2"/>
                </c:manualLayout>
              </c:layout>
              <c:tx>
                <c:rich>
                  <a:bodyPr/>
                  <a:lstStyle/>
                  <a:p>
                    <a:r>
                      <a:rPr lang="en-US" sz="1400" b="1" baseline="0" dirty="0" err="1">
                        <a:solidFill>
                          <a:schemeClr val="accent4">
                            <a:lumMod val="10000"/>
                          </a:schemeClr>
                        </a:solidFill>
                      </a:rPr>
                      <a:t>Stormwater</a:t>
                    </a:r>
                    <a:r>
                      <a:rPr lang="en-US" sz="1400" b="1" baseline="0" dirty="0">
                        <a:solidFill>
                          <a:schemeClr val="accent4">
                            <a:lumMod val="10000"/>
                          </a:schemeClr>
                        </a:solidFill>
                      </a:rPr>
                      <a:t> Management
4%</a:t>
                    </a:r>
                  </a:p>
                </c:rich>
              </c:tx>
              <c:showCatName val="1"/>
              <c:showPercent val="1"/>
            </c:dLbl>
            <c:dLbl>
              <c:idx val="8"/>
              <c:layout>
                <c:manualLayout>
                  <c:x val="2.7916148639315002E-2"/>
                  <c:y val="3.6685223860333842E-2"/>
                </c:manualLayout>
              </c:layout>
              <c:tx>
                <c:rich>
                  <a:bodyPr/>
                  <a:lstStyle/>
                  <a:p>
                    <a:r>
                      <a:rPr lang="en-US" sz="1400" b="1" dirty="0">
                        <a:solidFill>
                          <a:schemeClr val="accent4">
                            <a:lumMod val="10000"/>
                          </a:schemeClr>
                        </a:solidFill>
                      </a:rPr>
                      <a:t>Flood Management
3%</a:t>
                    </a:r>
                  </a:p>
                </c:rich>
              </c:tx>
              <c:showCatName val="1"/>
              <c:showPercent val="1"/>
            </c:dLbl>
            <c:dLbl>
              <c:idx val="10"/>
              <c:layout>
                <c:manualLayout>
                  <c:x val="6.0468931109353162E-2"/>
                  <c:y val="-2.6248423784534E-4"/>
                </c:manualLayout>
              </c:layout>
              <c:showCatName val="1"/>
              <c:showPercent val="1"/>
            </c:dLbl>
            <c:showCatName val="1"/>
            <c:showPercent val="1"/>
          </c:dLbls>
          <c:cat>
            <c:strRef>
              <c:f>'Draft Rec. Awards Mstr'!$J$171:$J$179</c:f>
              <c:strCache>
                <c:ptCount val="9"/>
                <c:pt idx="0">
                  <c:v>Water Quality</c:v>
                </c:pt>
                <c:pt idx="1">
                  <c:v>Water Conservation</c:v>
                </c:pt>
                <c:pt idx="2">
                  <c:v>Watershed Protection</c:v>
                </c:pt>
                <c:pt idx="3">
                  <c:v>Water Supply</c:v>
                </c:pt>
                <c:pt idx="4">
                  <c:v>Ecosystem Restoration</c:v>
                </c:pt>
                <c:pt idx="5">
                  <c:v>Groundwater Management</c:v>
                </c:pt>
                <c:pt idx="6">
                  <c:v>Water Recycling</c:v>
                </c:pt>
                <c:pt idx="7">
                  <c:v>Stormwater Management</c:v>
                </c:pt>
                <c:pt idx="8">
                  <c:v>Flood Management</c:v>
                </c:pt>
              </c:strCache>
            </c:strRef>
          </c:cat>
          <c:val>
            <c:numRef>
              <c:f>'Draft Rec. Awards Mstr'!$L$171:$L$179</c:f>
              <c:numCache>
                <c:formatCode>"$"#,##0</c:formatCode>
                <c:ptCount val="9"/>
                <c:pt idx="0">
                  <c:v>39155435</c:v>
                </c:pt>
                <c:pt idx="1">
                  <c:v>29371261</c:v>
                </c:pt>
                <c:pt idx="2">
                  <c:v>11984967</c:v>
                </c:pt>
                <c:pt idx="3">
                  <c:v>34256685</c:v>
                </c:pt>
                <c:pt idx="4">
                  <c:v>13219947</c:v>
                </c:pt>
                <c:pt idx="5">
                  <c:v>27449407</c:v>
                </c:pt>
                <c:pt idx="6">
                  <c:v>30624529</c:v>
                </c:pt>
                <c:pt idx="7">
                  <c:v>8903601</c:v>
                </c:pt>
                <c:pt idx="8">
                  <c:v>5657255</c:v>
                </c:pt>
              </c:numCache>
            </c:numRef>
          </c:val>
        </c:ser>
        <c:dLbls/>
        <c:firstSliceAng val="0"/>
      </c:pieChart>
    </c:plotArea>
    <c:plotVisOnly val="1"/>
    <c:dispBlanksAs val="zero"/>
  </c:chart>
  <c:externalData r:id="rId2"/>
</c:chartSpac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B6CA7-D6AE-4FCB-89A6-4B8A0BEC6813}" type="doc">
      <dgm:prSet loTypeId="urn:microsoft.com/office/officeart/2005/8/layout/gear1" loCatId="process" qsTypeId="urn:microsoft.com/office/officeart/2005/8/quickstyle/simple1" qsCatId="simple" csTypeId="urn:microsoft.com/office/officeart/2005/8/colors/accent6_5" csCatId="accent6" phldr="1"/>
      <dgm:spPr/>
    </dgm:pt>
    <dgm:pt modelId="{41FFCC00-2386-451A-BBCA-2DDEFD75ADC3}">
      <dgm:prSet phldrT="[Text]"/>
      <dgm:spPr/>
      <dgm:t>
        <a:bodyPr/>
        <a:lstStyle/>
        <a:p>
          <a:r>
            <a:rPr lang="en-US" dirty="0" smtClean="0"/>
            <a:t>Outreach</a:t>
          </a:r>
          <a:endParaRPr lang="en-US" dirty="0"/>
        </a:p>
      </dgm:t>
    </dgm:pt>
    <dgm:pt modelId="{5A96E1CC-6D6E-4079-9BF9-038B13CC7E4E}" type="parTrans" cxnId="{85F29254-8B0F-4D1C-A93F-F61BCB8283B8}">
      <dgm:prSet/>
      <dgm:spPr/>
      <dgm:t>
        <a:bodyPr/>
        <a:lstStyle/>
        <a:p>
          <a:endParaRPr lang="en-US"/>
        </a:p>
      </dgm:t>
    </dgm:pt>
    <dgm:pt modelId="{126FC764-FA59-46B7-BC51-B8ACC2A08E49}" type="sibTrans" cxnId="{85F29254-8B0F-4D1C-A93F-F61BCB8283B8}">
      <dgm:prSet/>
      <dgm:spPr/>
      <dgm:t>
        <a:bodyPr/>
        <a:lstStyle/>
        <a:p>
          <a:endParaRPr lang="en-US" dirty="0"/>
        </a:p>
      </dgm:t>
    </dgm:pt>
    <dgm:pt modelId="{3C56F4DE-69D8-433D-A24E-AC99C9243745}">
      <dgm:prSet phldrT="[Text]"/>
      <dgm:spPr/>
      <dgm:t>
        <a:bodyPr/>
        <a:lstStyle/>
        <a:p>
          <a:r>
            <a:rPr lang="en-US" dirty="0" smtClean="0"/>
            <a:t>Data</a:t>
          </a:r>
          <a:endParaRPr lang="en-US" dirty="0"/>
        </a:p>
      </dgm:t>
    </dgm:pt>
    <dgm:pt modelId="{7E5D807B-3429-440B-9E5A-071F8EC2C154}" type="parTrans" cxnId="{1C51B0C9-EF9A-45C0-AA48-43BE6626347C}">
      <dgm:prSet/>
      <dgm:spPr/>
      <dgm:t>
        <a:bodyPr/>
        <a:lstStyle/>
        <a:p>
          <a:endParaRPr lang="en-US"/>
        </a:p>
      </dgm:t>
    </dgm:pt>
    <dgm:pt modelId="{405FFC81-788E-4385-8983-2B44CE12C3D8}" type="sibTrans" cxnId="{1C51B0C9-EF9A-45C0-AA48-43BE6626347C}">
      <dgm:prSet/>
      <dgm:spPr/>
      <dgm:t>
        <a:bodyPr/>
        <a:lstStyle/>
        <a:p>
          <a:endParaRPr lang="en-US" dirty="0"/>
        </a:p>
      </dgm:t>
    </dgm:pt>
    <dgm:pt modelId="{6381ED41-2D14-4A2F-BAFC-38B56BFE85CA}">
      <dgm:prSet phldrT="[Text]"/>
      <dgm:spPr/>
      <dgm:t>
        <a:bodyPr/>
        <a:lstStyle/>
        <a:p>
          <a:r>
            <a:rPr lang="en-US" dirty="0" smtClean="0"/>
            <a:t>Guides</a:t>
          </a:r>
          <a:endParaRPr lang="en-US" dirty="0"/>
        </a:p>
      </dgm:t>
    </dgm:pt>
    <dgm:pt modelId="{BA9F8E15-6A78-4DA2-AEEB-A66F20BD7A1F}" type="parTrans" cxnId="{AA4F97D4-16B3-4214-8C8B-9A7536445E1F}">
      <dgm:prSet/>
      <dgm:spPr/>
      <dgm:t>
        <a:bodyPr/>
        <a:lstStyle/>
        <a:p>
          <a:endParaRPr lang="en-US"/>
        </a:p>
      </dgm:t>
    </dgm:pt>
    <dgm:pt modelId="{27ABCEF8-E013-4C79-A924-86796308A685}" type="sibTrans" cxnId="{AA4F97D4-16B3-4214-8C8B-9A7536445E1F}">
      <dgm:prSet/>
      <dgm:spPr/>
      <dgm:t>
        <a:bodyPr/>
        <a:lstStyle/>
        <a:p>
          <a:endParaRPr lang="en-US" dirty="0"/>
        </a:p>
      </dgm:t>
    </dgm:pt>
    <dgm:pt modelId="{AA78490E-F646-4559-9CE6-D6284D1705B1}" type="pres">
      <dgm:prSet presAssocID="{267B6CA7-D6AE-4FCB-89A6-4B8A0BEC6813}" presName="composite" presStyleCnt="0">
        <dgm:presLayoutVars>
          <dgm:chMax val="3"/>
          <dgm:animLvl val="lvl"/>
          <dgm:resizeHandles val="exact"/>
        </dgm:presLayoutVars>
      </dgm:prSet>
      <dgm:spPr/>
    </dgm:pt>
    <dgm:pt modelId="{D65470AF-D0BE-4A28-8A94-6C620676B694}" type="pres">
      <dgm:prSet presAssocID="{41FFCC00-2386-451A-BBCA-2DDEFD75ADC3}" presName="gear1" presStyleLbl="node1" presStyleIdx="0" presStyleCnt="3">
        <dgm:presLayoutVars>
          <dgm:chMax val="1"/>
          <dgm:bulletEnabled val="1"/>
        </dgm:presLayoutVars>
      </dgm:prSet>
      <dgm:spPr/>
      <dgm:t>
        <a:bodyPr/>
        <a:lstStyle/>
        <a:p>
          <a:endParaRPr lang="en-US"/>
        </a:p>
      </dgm:t>
    </dgm:pt>
    <dgm:pt modelId="{C85EEA54-6975-4E8A-B376-791327AE5AC3}" type="pres">
      <dgm:prSet presAssocID="{41FFCC00-2386-451A-BBCA-2DDEFD75ADC3}" presName="gear1srcNode" presStyleLbl="node1" presStyleIdx="0" presStyleCnt="3"/>
      <dgm:spPr/>
      <dgm:t>
        <a:bodyPr/>
        <a:lstStyle/>
        <a:p>
          <a:endParaRPr lang="en-US"/>
        </a:p>
      </dgm:t>
    </dgm:pt>
    <dgm:pt modelId="{5C032AA2-72F3-4B60-BC21-F06B93B96F6F}" type="pres">
      <dgm:prSet presAssocID="{41FFCC00-2386-451A-BBCA-2DDEFD75ADC3}" presName="gear1dstNode" presStyleLbl="node1" presStyleIdx="0" presStyleCnt="3"/>
      <dgm:spPr/>
      <dgm:t>
        <a:bodyPr/>
        <a:lstStyle/>
        <a:p>
          <a:endParaRPr lang="en-US"/>
        </a:p>
      </dgm:t>
    </dgm:pt>
    <dgm:pt modelId="{0C9BE05B-0A38-47DC-A19D-81CE3E067631}" type="pres">
      <dgm:prSet presAssocID="{3C56F4DE-69D8-433D-A24E-AC99C9243745}" presName="gear2" presStyleLbl="node1" presStyleIdx="1" presStyleCnt="3">
        <dgm:presLayoutVars>
          <dgm:chMax val="1"/>
          <dgm:bulletEnabled val="1"/>
        </dgm:presLayoutVars>
      </dgm:prSet>
      <dgm:spPr/>
      <dgm:t>
        <a:bodyPr/>
        <a:lstStyle/>
        <a:p>
          <a:endParaRPr lang="en-US"/>
        </a:p>
      </dgm:t>
    </dgm:pt>
    <dgm:pt modelId="{9D5B3E2A-41F6-4F3E-A8AB-0AF4888B53F1}" type="pres">
      <dgm:prSet presAssocID="{3C56F4DE-69D8-433D-A24E-AC99C9243745}" presName="gear2srcNode" presStyleLbl="node1" presStyleIdx="1" presStyleCnt="3"/>
      <dgm:spPr/>
      <dgm:t>
        <a:bodyPr/>
        <a:lstStyle/>
        <a:p>
          <a:endParaRPr lang="en-US"/>
        </a:p>
      </dgm:t>
    </dgm:pt>
    <dgm:pt modelId="{9D2A9EFE-2F08-47F1-AA13-07A93F783FDD}" type="pres">
      <dgm:prSet presAssocID="{3C56F4DE-69D8-433D-A24E-AC99C9243745}" presName="gear2dstNode" presStyleLbl="node1" presStyleIdx="1" presStyleCnt="3"/>
      <dgm:spPr/>
      <dgm:t>
        <a:bodyPr/>
        <a:lstStyle/>
        <a:p>
          <a:endParaRPr lang="en-US"/>
        </a:p>
      </dgm:t>
    </dgm:pt>
    <dgm:pt modelId="{FEDF4F73-1483-486C-9449-29663C07125F}" type="pres">
      <dgm:prSet presAssocID="{6381ED41-2D14-4A2F-BAFC-38B56BFE85CA}" presName="gear3" presStyleLbl="node1" presStyleIdx="2" presStyleCnt="3" custLinFactNeighborX="-1177" custLinFactNeighborY="-1368"/>
      <dgm:spPr/>
      <dgm:t>
        <a:bodyPr/>
        <a:lstStyle/>
        <a:p>
          <a:endParaRPr lang="en-US"/>
        </a:p>
      </dgm:t>
    </dgm:pt>
    <dgm:pt modelId="{FAB3AB1E-43A2-428F-84FB-365D15EB7EF0}" type="pres">
      <dgm:prSet presAssocID="{6381ED41-2D14-4A2F-BAFC-38B56BFE85CA}" presName="gear3tx" presStyleLbl="node1" presStyleIdx="2" presStyleCnt="3">
        <dgm:presLayoutVars>
          <dgm:chMax val="1"/>
          <dgm:bulletEnabled val="1"/>
        </dgm:presLayoutVars>
      </dgm:prSet>
      <dgm:spPr/>
      <dgm:t>
        <a:bodyPr/>
        <a:lstStyle/>
        <a:p>
          <a:endParaRPr lang="en-US"/>
        </a:p>
      </dgm:t>
    </dgm:pt>
    <dgm:pt modelId="{71A8912C-7A1A-4D05-8986-D83C5B62B883}" type="pres">
      <dgm:prSet presAssocID="{6381ED41-2D14-4A2F-BAFC-38B56BFE85CA}" presName="gear3srcNode" presStyleLbl="node1" presStyleIdx="2" presStyleCnt="3"/>
      <dgm:spPr/>
      <dgm:t>
        <a:bodyPr/>
        <a:lstStyle/>
        <a:p>
          <a:endParaRPr lang="en-US"/>
        </a:p>
      </dgm:t>
    </dgm:pt>
    <dgm:pt modelId="{58EA4BF6-8D6C-495B-A1E1-CCD1BDF8E3C3}" type="pres">
      <dgm:prSet presAssocID="{6381ED41-2D14-4A2F-BAFC-38B56BFE85CA}" presName="gear3dstNode" presStyleLbl="node1" presStyleIdx="2" presStyleCnt="3"/>
      <dgm:spPr/>
      <dgm:t>
        <a:bodyPr/>
        <a:lstStyle/>
        <a:p>
          <a:endParaRPr lang="en-US"/>
        </a:p>
      </dgm:t>
    </dgm:pt>
    <dgm:pt modelId="{F1048295-24B5-4C76-B5CA-197A2170DC16}" type="pres">
      <dgm:prSet presAssocID="{126FC764-FA59-46B7-BC51-B8ACC2A08E49}" presName="connector1" presStyleLbl="sibTrans2D1" presStyleIdx="0" presStyleCnt="3"/>
      <dgm:spPr/>
      <dgm:t>
        <a:bodyPr/>
        <a:lstStyle/>
        <a:p>
          <a:endParaRPr lang="en-US"/>
        </a:p>
      </dgm:t>
    </dgm:pt>
    <dgm:pt modelId="{1F643ACF-D90F-4BF4-8443-8E4C22EA9A2C}" type="pres">
      <dgm:prSet presAssocID="{405FFC81-788E-4385-8983-2B44CE12C3D8}" presName="connector2" presStyleLbl="sibTrans2D1" presStyleIdx="1" presStyleCnt="3"/>
      <dgm:spPr/>
      <dgm:t>
        <a:bodyPr/>
        <a:lstStyle/>
        <a:p>
          <a:endParaRPr lang="en-US"/>
        </a:p>
      </dgm:t>
    </dgm:pt>
    <dgm:pt modelId="{EC297C92-8F90-431C-A3CE-EF05F2520005}" type="pres">
      <dgm:prSet presAssocID="{27ABCEF8-E013-4C79-A924-86796308A685}" presName="connector3" presStyleLbl="sibTrans2D1" presStyleIdx="2" presStyleCnt="3"/>
      <dgm:spPr/>
      <dgm:t>
        <a:bodyPr/>
        <a:lstStyle/>
        <a:p>
          <a:endParaRPr lang="en-US"/>
        </a:p>
      </dgm:t>
    </dgm:pt>
  </dgm:ptLst>
  <dgm:cxnLst>
    <dgm:cxn modelId="{AA4F97D4-16B3-4214-8C8B-9A7536445E1F}" srcId="{267B6CA7-D6AE-4FCB-89A6-4B8A0BEC6813}" destId="{6381ED41-2D14-4A2F-BAFC-38B56BFE85CA}" srcOrd="2" destOrd="0" parTransId="{BA9F8E15-6A78-4DA2-AEEB-A66F20BD7A1F}" sibTransId="{27ABCEF8-E013-4C79-A924-86796308A685}"/>
    <dgm:cxn modelId="{07A2A6C0-5990-4347-AC62-ECC7E80BD35C}" type="presOf" srcId="{3C56F4DE-69D8-433D-A24E-AC99C9243745}" destId="{0C9BE05B-0A38-47DC-A19D-81CE3E067631}" srcOrd="0" destOrd="0" presId="urn:microsoft.com/office/officeart/2005/8/layout/gear1"/>
    <dgm:cxn modelId="{575D5A61-60E0-48DF-BBF4-27AC57EA0907}" type="presOf" srcId="{3C56F4DE-69D8-433D-A24E-AC99C9243745}" destId="{9D5B3E2A-41F6-4F3E-A8AB-0AF4888B53F1}" srcOrd="1" destOrd="0" presId="urn:microsoft.com/office/officeart/2005/8/layout/gear1"/>
    <dgm:cxn modelId="{F40D3B9E-9F39-4BE5-B64E-4A447E7C0C1B}" type="presOf" srcId="{6381ED41-2D14-4A2F-BAFC-38B56BFE85CA}" destId="{FEDF4F73-1483-486C-9449-29663C07125F}" srcOrd="0" destOrd="0" presId="urn:microsoft.com/office/officeart/2005/8/layout/gear1"/>
    <dgm:cxn modelId="{A129A743-413D-456A-B89C-EB5F5C4E9A19}" type="presOf" srcId="{405FFC81-788E-4385-8983-2B44CE12C3D8}" destId="{1F643ACF-D90F-4BF4-8443-8E4C22EA9A2C}" srcOrd="0" destOrd="0" presId="urn:microsoft.com/office/officeart/2005/8/layout/gear1"/>
    <dgm:cxn modelId="{6049494E-53FF-4BEA-9C58-1742302035B1}" type="presOf" srcId="{41FFCC00-2386-451A-BBCA-2DDEFD75ADC3}" destId="{D65470AF-D0BE-4A28-8A94-6C620676B694}" srcOrd="0" destOrd="0" presId="urn:microsoft.com/office/officeart/2005/8/layout/gear1"/>
    <dgm:cxn modelId="{E6E345A7-2485-4792-A3FE-1C1C3395FDBD}" type="presOf" srcId="{41FFCC00-2386-451A-BBCA-2DDEFD75ADC3}" destId="{C85EEA54-6975-4E8A-B376-791327AE5AC3}" srcOrd="1" destOrd="0" presId="urn:microsoft.com/office/officeart/2005/8/layout/gear1"/>
    <dgm:cxn modelId="{1C51B0C9-EF9A-45C0-AA48-43BE6626347C}" srcId="{267B6CA7-D6AE-4FCB-89A6-4B8A0BEC6813}" destId="{3C56F4DE-69D8-433D-A24E-AC99C9243745}" srcOrd="1" destOrd="0" parTransId="{7E5D807B-3429-440B-9E5A-071F8EC2C154}" sibTransId="{405FFC81-788E-4385-8983-2B44CE12C3D8}"/>
    <dgm:cxn modelId="{AA66F65F-AA4E-49A4-A014-1E00F8A95337}" type="presOf" srcId="{126FC764-FA59-46B7-BC51-B8ACC2A08E49}" destId="{F1048295-24B5-4C76-B5CA-197A2170DC16}" srcOrd="0" destOrd="0" presId="urn:microsoft.com/office/officeart/2005/8/layout/gear1"/>
    <dgm:cxn modelId="{3A16145E-126F-4E00-9E94-27B18B69E4DC}" type="presOf" srcId="{27ABCEF8-E013-4C79-A924-86796308A685}" destId="{EC297C92-8F90-431C-A3CE-EF05F2520005}" srcOrd="0" destOrd="0" presId="urn:microsoft.com/office/officeart/2005/8/layout/gear1"/>
    <dgm:cxn modelId="{AC09CAD4-2651-4315-875E-C47588512A2A}" type="presOf" srcId="{41FFCC00-2386-451A-BBCA-2DDEFD75ADC3}" destId="{5C032AA2-72F3-4B60-BC21-F06B93B96F6F}" srcOrd="2" destOrd="0" presId="urn:microsoft.com/office/officeart/2005/8/layout/gear1"/>
    <dgm:cxn modelId="{3F25A60D-18F8-4FF1-9BD0-6F0B7B1B628C}" type="presOf" srcId="{3C56F4DE-69D8-433D-A24E-AC99C9243745}" destId="{9D2A9EFE-2F08-47F1-AA13-07A93F783FDD}" srcOrd="2" destOrd="0" presId="urn:microsoft.com/office/officeart/2005/8/layout/gear1"/>
    <dgm:cxn modelId="{FB6DE837-8C17-4C1B-A6D8-F67C228B9972}" type="presOf" srcId="{6381ED41-2D14-4A2F-BAFC-38B56BFE85CA}" destId="{71A8912C-7A1A-4D05-8986-D83C5B62B883}" srcOrd="2" destOrd="0" presId="urn:microsoft.com/office/officeart/2005/8/layout/gear1"/>
    <dgm:cxn modelId="{85F29254-8B0F-4D1C-A93F-F61BCB8283B8}" srcId="{267B6CA7-D6AE-4FCB-89A6-4B8A0BEC6813}" destId="{41FFCC00-2386-451A-BBCA-2DDEFD75ADC3}" srcOrd="0" destOrd="0" parTransId="{5A96E1CC-6D6E-4079-9BF9-038B13CC7E4E}" sibTransId="{126FC764-FA59-46B7-BC51-B8ACC2A08E49}"/>
    <dgm:cxn modelId="{75FC5924-F12E-47D0-A405-A3EDCF91DBFB}" type="presOf" srcId="{6381ED41-2D14-4A2F-BAFC-38B56BFE85CA}" destId="{FAB3AB1E-43A2-428F-84FB-365D15EB7EF0}" srcOrd="1" destOrd="0" presId="urn:microsoft.com/office/officeart/2005/8/layout/gear1"/>
    <dgm:cxn modelId="{F2F8654F-8F70-44B5-813E-9A27A84C04ED}" type="presOf" srcId="{267B6CA7-D6AE-4FCB-89A6-4B8A0BEC6813}" destId="{AA78490E-F646-4559-9CE6-D6284D1705B1}" srcOrd="0" destOrd="0" presId="urn:microsoft.com/office/officeart/2005/8/layout/gear1"/>
    <dgm:cxn modelId="{52BF121B-AB23-4F10-83AE-5142590BBCE5}" type="presOf" srcId="{6381ED41-2D14-4A2F-BAFC-38B56BFE85CA}" destId="{58EA4BF6-8D6C-495B-A1E1-CCD1BDF8E3C3}" srcOrd="3" destOrd="0" presId="urn:microsoft.com/office/officeart/2005/8/layout/gear1"/>
    <dgm:cxn modelId="{36004E72-861E-4402-8B9E-250BB248427E}" type="presParOf" srcId="{AA78490E-F646-4559-9CE6-D6284D1705B1}" destId="{D65470AF-D0BE-4A28-8A94-6C620676B694}" srcOrd="0" destOrd="0" presId="urn:microsoft.com/office/officeart/2005/8/layout/gear1"/>
    <dgm:cxn modelId="{1DB55075-1AD6-484E-A3DE-DD8E5DADB476}" type="presParOf" srcId="{AA78490E-F646-4559-9CE6-D6284D1705B1}" destId="{C85EEA54-6975-4E8A-B376-791327AE5AC3}" srcOrd="1" destOrd="0" presId="urn:microsoft.com/office/officeart/2005/8/layout/gear1"/>
    <dgm:cxn modelId="{5527E1F4-0276-4F7E-9CBD-7E6CB6AC91FA}" type="presParOf" srcId="{AA78490E-F646-4559-9CE6-D6284D1705B1}" destId="{5C032AA2-72F3-4B60-BC21-F06B93B96F6F}" srcOrd="2" destOrd="0" presId="urn:microsoft.com/office/officeart/2005/8/layout/gear1"/>
    <dgm:cxn modelId="{96D6942A-2055-43F7-9A96-8BE81FC1B28B}" type="presParOf" srcId="{AA78490E-F646-4559-9CE6-D6284D1705B1}" destId="{0C9BE05B-0A38-47DC-A19D-81CE3E067631}" srcOrd="3" destOrd="0" presId="urn:microsoft.com/office/officeart/2005/8/layout/gear1"/>
    <dgm:cxn modelId="{2D7D0B2F-BBDD-4BA6-8018-AB4A2B8CE5C3}" type="presParOf" srcId="{AA78490E-F646-4559-9CE6-D6284D1705B1}" destId="{9D5B3E2A-41F6-4F3E-A8AB-0AF4888B53F1}" srcOrd="4" destOrd="0" presId="urn:microsoft.com/office/officeart/2005/8/layout/gear1"/>
    <dgm:cxn modelId="{B9B14323-1A9F-4E0B-B015-0D72C3A29F75}" type="presParOf" srcId="{AA78490E-F646-4559-9CE6-D6284D1705B1}" destId="{9D2A9EFE-2F08-47F1-AA13-07A93F783FDD}" srcOrd="5" destOrd="0" presId="urn:microsoft.com/office/officeart/2005/8/layout/gear1"/>
    <dgm:cxn modelId="{6018B41E-E363-4641-B63B-D939227203EC}" type="presParOf" srcId="{AA78490E-F646-4559-9CE6-D6284D1705B1}" destId="{FEDF4F73-1483-486C-9449-29663C07125F}" srcOrd="6" destOrd="0" presId="urn:microsoft.com/office/officeart/2005/8/layout/gear1"/>
    <dgm:cxn modelId="{4C1890AB-D463-4D38-88EF-91D7E8C43E02}" type="presParOf" srcId="{AA78490E-F646-4559-9CE6-D6284D1705B1}" destId="{FAB3AB1E-43A2-428F-84FB-365D15EB7EF0}" srcOrd="7" destOrd="0" presId="urn:microsoft.com/office/officeart/2005/8/layout/gear1"/>
    <dgm:cxn modelId="{296826F3-9113-4BD2-9110-E08ECDC2C9C9}" type="presParOf" srcId="{AA78490E-F646-4559-9CE6-D6284D1705B1}" destId="{71A8912C-7A1A-4D05-8986-D83C5B62B883}" srcOrd="8" destOrd="0" presId="urn:microsoft.com/office/officeart/2005/8/layout/gear1"/>
    <dgm:cxn modelId="{D8240D3B-C5B6-43A3-AC93-96A93B25E0E2}" type="presParOf" srcId="{AA78490E-F646-4559-9CE6-D6284D1705B1}" destId="{58EA4BF6-8D6C-495B-A1E1-CCD1BDF8E3C3}" srcOrd="9" destOrd="0" presId="urn:microsoft.com/office/officeart/2005/8/layout/gear1"/>
    <dgm:cxn modelId="{A565DA97-8595-49DD-98BA-3436CFC6FDD4}" type="presParOf" srcId="{AA78490E-F646-4559-9CE6-D6284D1705B1}" destId="{F1048295-24B5-4C76-B5CA-197A2170DC16}" srcOrd="10" destOrd="0" presId="urn:microsoft.com/office/officeart/2005/8/layout/gear1"/>
    <dgm:cxn modelId="{D8F4BF4E-C86C-45B8-850A-B1597BB9F7A6}" type="presParOf" srcId="{AA78490E-F646-4559-9CE6-D6284D1705B1}" destId="{1F643ACF-D90F-4BF4-8443-8E4C22EA9A2C}" srcOrd="11" destOrd="0" presId="urn:microsoft.com/office/officeart/2005/8/layout/gear1"/>
    <dgm:cxn modelId="{27539C36-7406-4036-AD88-A4EF2CE23DA5}" type="presParOf" srcId="{AA78490E-F646-4559-9CE6-D6284D1705B1}" destId="{EC297C92-8F90-431C-A3CE-EF05F2520005}"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65470AF-D0BE-4A28-8A94-6C620676B694}">
      <dsp:nvSpPr>
        <dsp:cNvPr id="0" name=""/>
        <dsp:cNvSpPr/>
      </dsp:nvSpPr>
      <dsp:spPr>
        <a:xfrm>
          <a:off x="1577339" y="2087721"/>
          <a:ext cx="1927860" cy="1927860"/>
        </a:xfrm>
        <a:prstGeom prst="gear9">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Outreach</a:t>
          </a:r>
          <a:endParaRPr lang="en-US" sz="2000" kern="1200" dirty="0"/>
        </a:p>
      </dsp:txBody>
      <dsp:txXfrm>
        <a:off x="1577339" y="2087721"/>
        <a:ext cx="1927860" cy="1927860"/>
      </dsp:txXfrm>
    </dsp:sp>
    <dsp:sp modelId="{0C9BE05B-0A38-47DC-A19D-81CE3E067631}">
      <dsp:nvSpPr>
        <dsp:cNvPr id="0" name=""/>
        <dsp:cNvSpPr/>
      </dsp:nvSpPr>
      <dsp:spPr>
        <a:xfrm>
          <a:off x="455675" y="1632045"/>
          <a:ext cx="1402080" cy="1402080"/>
        </a:xfrm>
        <a:prstGeom prst="gear6">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Data</a:t>
          </a:r>
          <a:endParaRPr lang="en-US" sz="2000" kern="1200" dirty="0"/>
        </a:p>
      </dsp:txBody>
      <dsp:txXfrm>
        <a:off x="455675" y="1632045"/>
        <a:ext cx="1402080" cy="1402080"/>
      </dsp:txXfrm>
    </dsp:sp>
    <dsp:sp modelId="{FEDF4F73-1483-486C-9449-29663C07125F}">
      <dsp:nvSpPr>
        <dsp:cNvPr id="0" name=""/>
        <dsp:cNvSpPr/>
      </dsp:nvSpPr>
      <dsp:spPr>
        <a:xfrm rot="20700000">
          <a:off x="1221180" y="641736"/>
          <a:ext cx="1373752" cy="1373752"/>
        </a:xfrm>
        <a:prstGeom prst="gear6">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Guides</a:t>
          </a:r>
          <a:endParaRPr lang="en-US" sz="2000" kern="1200" dirty="0"/>
        </a:p>
      </dsp:txBody>
      <dsp:txXfrm>
        <a:off x="1522485" y="943040"/>
        <a:ext cx="771144" cy="771144"/>
      </dsp:txXfrm>
    </dsp:sp>
    <dsp:sp modelId="{F1048295-24B5-4C76-B5CA-197A2170DC16}">
      <dsp:nvSpPr>
        <dsp:cNvPr id="0" name=""/>
        <dsp:cNvSpPr/>
      </dsp:nvSpPr>
      <dsp:spPr>
        <a:xfrm>
          <a:off x="1421682" y="1801005"/>
          <a:ext cx="2467660" cy="2467660"/>
        </a:xfrm>
        <a:prstGeom prst="circularArrow">
          <a:avLst>
            <a:gd name="adj1" fmla="val 4688"/>
            <a:gd name="adj2" fmla="val 299029"/>
            <a:gd name="adj3" fmla="val 2497255"/>
            <a:gd name="adj4" fmla="val 15902631"/>
            <a:gd name="adj5" fmla="val 5469"/>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643ACF-D90F-4BF4-8443-8E4C22EA9A2C}">
      <dsp:nvSpPr>
        <dsp:cNvPr id="0" name=""/>
        <dsp:cNvSpPr/>
      </dsp:nvSpPr>
      <dsp:spPr>
        <a:xfrm>
          <a:off x="207370" y="1324775"/>
          <a:ext cx="1792909" cy="1792909"/>
        </a:xfrm>
        <a:prstGeom prst="leftCircularArrow">
          <a:avLst>
            <a:gd name="adj1" fmla="val 6452"/>
            <a:gd name="adj2" fmla="val 429999"/>
            <a:gd name="adj3" fmla="val 10489124"/>
            <a:gd name="adj4" fmla="val 14837806"/>
            <a:gd name="adj5" fmla="val 7527"/>
          </a:avLst>
        </a:prstGeom>
        <a:solidFill>
          <a:schemeClr val="accent6">
            <a:shade val="90000"/>
            <a:hueOff val="-241362"/>
            <a:satOff val="3282"/>
            <a:lumOff val="138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297C92-8F90-431C-A3CE-EF05F2520005}">
      <dsp:nvSpPr>
        <dsp:cNvPr id="0" name=""/>
        <dsp:cNvSpPr/>
      </dsp:nvSpPr>
      <dsp:spPr>
        <a:xfrm>
          <a:off x="923220" y="366807"/>
          <a:ext cx="1933117" cy="1933117"/>
        </a:xfrm>
        <a:prstGeom prst="circularArrow">
          <a:avLst>
            <a:gd name="adj1" fmla="val 5984"/>
            <a:gd name="adj2" fmla="val 394124"/>
            <a:gd name="adj3" fmla="val 13313824"/>
            <a:gd name="adj4" fmla="val 10508221"/>
            <a:gd name="adj5" fmla="val 6981"/>
          </a:avLst>
        </a:prstGeom>
        <a:solidFill>
          <a:schemeClr val="accent6">
            <a:shade val="90000"/>
            <a:hueOff val="-482725"/>
            <a:satOff val="6563"/>
            <a:lumOff val="2773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A2B96AB-513A-4025-93B6-D4BD460D04E1}" type="datetimeFigureOut">
              <a:rPr lang="en-US" smtClean="0"/>
              <a:pPr/>
              <a:t>3/27/2013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1B7FF5C-C5C1-4965-8D62-CAF363FA4952}" type="slidenum">
              <a:rPr lang="en-US" smtClean="0"/>
              <a:pPr/>
              <a:t>‹#›</a:t>
            </a:fld>
            <a:endParaRPr lang="en-US"/>
          </a:p>
        </p:txBody>
      </p:sp>
    </p:spTree>
    <p:extLst>
      <p:ext uri="{BB962C8B-B14F-4D97-AF65-F5344CB8AC3E}">
        <p14:creationId xmlns:p14="http://schemas.microsoft.com/office/powerpoint/2010/main" xmlns="" val="1712283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F8B54A-A0E6-494D-AF8D-4C2680A5217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Lucida Sans"/>
                <a:cs typeface="Lucida Sans"/>
              </a:rPr>
              <a:t>Regional Adaptation Strategies for California’s water from White paper/CCAS</a:t>
            </a:r>
          </a:p>
          <a:p>
            <a:endParaRPr lang="en-US" dirty="0" smtClean="0">
              <a:latin typeface="Lucida Sans"/>
              <a:cs typeface="Lucida Sans"/>
            </a:endParaRPr>
          </a:p>
          <a:p>
            <a:r>
              <a:rPr lang="en-US" dirty="0" smtClean="0">
                <a:latin typeface="Lucida Sans"/>
                <a:cs typeface="Lucida Sans"/>
              </a:rPr>
              <a:t>Note ~ water-energy nexus as related to WUE</a:t>
            </a:r>
          </a:p>
          <a:p>
            <a:endParaRPr lang="en-US" dirty="0" smtClean="0">
              <a:latin typeface="Lucida Sans"/>
              <a:cs typeface="Lucida Sans"/>
            </a:endParaRPr>
          </a:p>
          <a:p>
            <a:r>
              <a:rPr lang="en-US" dirty="0" smtClean="0">
                <a:latin typeface="Lucida Sans"/>
                <a:cs typeface="Lucida Sans"/>
              </a:rPr>
              <a:t>2010 IRWM Guidelines –  new standard for climate change </a:t>
            </a:r>
          </a:p>
          <a:p>
            <a:endParaRPr lang="en-US" dirty="0" smtClean="0">
              <a:latin typeface="Lucida Sans"/>
              <a:cs typeface="Lucida Sans"/>
            </a:endParaRPr>
          </a:p>
          <a:p>
            <a:endParaRPr lang="en-US" baseline="30000" dirty="0" smtClean="0">
              <a:latin typeface="Lucida Sans"/>
              <a:cs typeface="Lucida Sans"/>
            </a:endParaRPr>
          </a:p>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quick show of the types of projects that are</a:t>
            </a:r>
            <a:r>
              <a:rPr lang="en-US" baseline="0" dirty="0" smtClean="0"/>
              <a:t> funded through IRWM.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additional analysis was conducted looking at how the funded projects met statewide priorities. Climate change was the number one statewide priority that the projects help achieve.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 matter what the reason was for conceiving the projects, many also help adapt to climate change</a:t>
            </a:r>
            <a:r>
              <a:rPr lang="en-US" baseline="0" dirty="0" smtClean="0">
                <a:sym typeface="Wingdings" pitchFamily="2" charset="2"/>
              </a:rPr>
              <a:t> good integrated water management is totally consistent with goals for adapting to climate change and climate change just makes these kinds of activities more important.</a:t>
            </a:r>
            <a:endParaRPr lang="en-US" dirty="0" smtClean="0"/>
          </a:p>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Lucida Sans"/>
                <a:cs typeface="Lucida Sans"/>
              </a:rPr>
              <a:t>Recognized need for guidance on how to address climate change in water planning - resulted in development of Handbook</a:t>
            </a:r>
          </a:p>
          <a:p>
            <a:r>
              <a:rPr lang="en-US" dirty="0" smtClean="0"/>
              <a:t>Jointly developed by EPA,</a:t>
            </a:r>
            <a:r>
              <a:rPr lang="en-US" baseline="0" dirty="0" smtClean="0"/>
              <a:t> DWR, USACE &amp; Resources Legacy Fund</a:t>
            </a:r>
          </a:p>
          <a:p>
            <a:r>
              <a:rPr lang="en-US" baseline="0" dirty="0" smtClean="0"/>
              <a:t>Prepared by CDM</a:t>
            </a:r>
          </a:p>
          <a:p>
            <a:r>
              <a:rPr lang="en-US" baseline="0" dirty="0" smtClean="0"/>
              <a:t>Available on our website (limited hardcopies available)</a:t>
            </a:r>
            <a:endParaRPr lang="en-US" dirty="0"/>
          </a:p>
        </p:txBody>
      </p:sp>
      <p:sp>
        <p:nvSpPr>
          <p:cNvPr id="4" name="Slide Number Placeholder 3"/>
          <p:cNvSpPr>
            <a:spLocks noGrp="1"/>
          </p:cNvSpPr>
          <p:nvPr>
            <p:ph type="sldNum" sz="quarter" idx="10"/>
          </p:nvPr>
        </p:nvSpPr>
        <p:spPr/>
        <p:txBody>
          <a:bodyPr/>
          <a:lstStyle/>
          <a:p>
            <a:fld id="{C1B7FF5C-C5C1-4965-8D62-CAF363FA495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Planners should</a:t>
            </a:r>
            <a:r>
              <a:rPr lang="en-US" baseline="0" dirty="0" smtClean="0"/>
              <a:t> view this handbook as more of a guidebook with a menu of options rather than a manual or step-by-step guide.  </a:t>
            </a:r>
          </a:p>
          <a:p>
            <a:r>
              <a:rPr lang="en-US" baseline="0" dirty="0" smtClean="0"/>
              <a:t>Climate change planning, like all aspects of IRWM planning, should be regionally appropriate, considering the specific vulnerabilities, risks, capabilities, and priorities of the region.  </a:t>
            </a:r>
            <a:endParaRPr lang="en-US" dirty="0" smtClean="0"/>
          </a:p>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climate change analysis process is something new for IRWMP practitioners.  These are the steps that most cc analyses go through</a:t>
            </a:r>
            <a:r>
              <a:rPr lang="en-US" baseline="0" dirty="0" smtClean="0"/>
              <a:t> (vulnerability assessment, impact analysis, evaluating strategies, and implementing under uncertainty)</a:t>
            </a: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3B8449-7213-4193-8695-77D32C42C05C}"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Transportation</a:t>
            </a:r>
            <a:r>
              <a:rPr lang="en-US" baseline="0" dirty="0" smtClean="0"/>
              <a:t> metaphor.  The APG is kind of the overall road map… the lay of the land, gives you the general directions and how to get there.  The Handbook is more like the detailed directions that you get from your friend—when you get off the freeway turn right at the light, it’s the third house on the left.  This is the detailed directions.  And Cal-Adapt is like the </a:t>
            </a:r>
            <a:r>
              <a:rPr lang="en-US" baseline="0" dirty="0" err="1" smtClean="0"/>
              <a:t>highspeed</a:t>
            </a:r>
            <a:r>
              <a:rPr lang="en-US" baseline="0" dirty="0" smtClean="0"/>
              <a:t> rail (the idealized </a:t>
            </a:r>
            <a:r>
              <a:rPr lang="en-US" baseline="0" dirty="0" err="1" smtClean="0"/>
              <a:t>highspeed</a:t>
            </a:r>
            <a:r>
              <a:rPr lang="en-US" baseline="0" dirty="0" smtClean="0"/>
              <a:t> rail!) Its cheap, efficient, and fast.  Anyone can use it without any specialized knowledge.  And its going to get you to the general area that you need to get to, it isn’t perfect but it’s a great option to have.  There are more sophisticated tools/models (LA is working on some modeling that will be more like the Lexus or Tesla!) but their more costly and more complex.</a:t>
            </a:r>
          </a:p>
          <a:p>
            <a:r>
              <a:rPr lang="en-US" baseline="0" dirty="0" smtClean="0"/>
              <a:t>But one thing to realize is that even with all of these great tools and resources—there still isn’t a chauffer with a GPS.  You aren’t going to be able to plug in some information about your region and sit back and have the answer given to you.  There is still a lot of regional customization and thinking that will need to be done. </a:t>
            </a:r>
            <a:endParaRPr lang="en-US" dirty="0" smtClean="0"/>
          </a:p>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state agency to make such a plan. The web page lists the targets and amazingness of DWR in this regard!!!  It can be used as an example for other water managers who want to address GHG, too.</a:t>
            </a:r>
          </a:p>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9CFEE-FE04-4E15-8EFC-3F7B2703E962}" type="slidenum">
              <a:rPr lang="en-US"/>
              <a:pPr/>
              <a:t>18</a:t>
            </a:fld>
            <a:endParaRPr lang="en-US" dirty="0"/>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r>
              <a:rPr lang="en-US" dirty="0" smtClean="0"/>
              <a:t>More information</a:t>
            </a:r>
            <a:r>
              <a:rPr lang="en-US" baseline="0" dirty="0" smtClean="0"/>
              <a:t> on climate change resources related to water management and making those links can be found on our website.</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B7FF5C-C5C1-4965-8D62-CAF363FA4952}"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0.9-3.6</a:t>
            </a:r>
            <a:r>
              <a:rPr lang="en-US" baseline="30000" dirty="0" smtClean="0"/>
              <a:t>o</a:t>
            </a:r>
            <a:r>
              <a:rPr lang="en-US" dirty="0" smtClean="0"/>
              <a:t>F = 0.5-2</a:t>
            </a:r>
            <a:r>
              <a:rPr lang="en-US" baseline="30000" dirty="0" smtClean="0"/>
              <a:t>o</a:t>
            </a:r>
            <a:r>
              <a:rPr lang="en-US" dirty="0" smtClean="0"/>
              <a:t>C</a:t>
            </a:r>
          </a:p>
          <a:p>
            <a:r>
              <a:rPr lang="en-US" dirty="0" smtClean="0"/>
              <a:t>Temp</a:t>
            </a:r>
            <a:r>
              <a:rPr lang="en-US" baseline="0" dirty="0" smtClean="0"/>
              <a:t> increase by 2100 - 3.5-11</a:t>
            </a:r>
            <a:r>
              <a:rPr lang="en-US" baseline="30000" dirty="0" smtClean="0"/>
              <a:t>o</a:t>
            </a:r>
            <a:r>
              <a:rPr lang="en-US" baseline="0" dirty="0" smtClean="0"/>
              <a:t>F or 1.9-6</a:t>
            </a:r>
            <a:r>
              <a:rPr lang="en-US" baseline="30000" dirty="0" smtClean="0"/>
              <a:t>o</a:t>
            </a:r>
            <a:r>
              <a:rPr lang="en-US" baseline="0" dirty="0" smtClean="0"/>
              <a:t>C</a:t>
            </a:r>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Lucida Sans"/>
                <a:cs typeface="Lucida Sans"/>
              </a:rPr>
              <a:t>Statewide Adaptation Strategies for California’s water from White Paper/CCAS</a:t>
            </a:r>
          </a:p>
          <a:p>
            <a:endParaRPr lang="en-US" dirty="0" smtClean="0">
              <a:latin typeface="Lucida Sans"/>
              <a:cs typeface="Lucida Sans"/>
            </a:endParaRPr>
          </a:p>
          <a:p>
            <a:r>
              <a:rPr lang="en-US" dirty="0" smtClean="0">
                <a:latin typeface="Lucida Sans"/>
                <a:cs typeface="Lucida Sans"/>
              </a:rPr>
              <a:t>California’s current water resource infrastructure is already strained to meet competing objectives, for water supply, flood control, ecosystem health, water quality, hydropower, and recreation. The current system of reservoirs, canals, floodplains, and levees must be modified and managed differently for greater flexibility during exacerbated droughts and floods. Flood systems must also be enhanced to accommodate higher variability of flood flow magnitude and frequency. Resolution of long-standing issues related to water management, ecosystems, water quality, and public safety in the Sacramento-San Joaquin Delta must also be addressed.</a:t>
            </a:r>
          </a:p>
          <a:p>
            <a:endParaRPr lang="en-US" baseline="30000" dirty="0" smtClean="0">
              <a:latin typeface="Lucida Sans"/>
              <a:cs typeface="Lucida Sans"/>
            </a:endParaRPr>
          </a:p>
          <a:p>
            <a:r>
              <a:rPr lang="en-US" dirty="0" smtClean="0">
                <a:latin typeface="Lucida Sans"/>
                <a:cs typeface="Lucida Sans"/>
              </a:rPr>
              <a:t>These adaptation strategies will be incorporated into CWP Update 2013 in 4 areas</a:t>
            </a:r>
            <a:endParaRPr lang="en-US" baseline="30000" dirty="0" smtClean="0">
              <a:latin typeface="Lucida Sans"/>
              <a:cs typeface="Lucida Sans"/>
            </a:endParaRPr>
          </a:p>
          <a:p>
            <a:endParaRPr lang="en-US" baseline="30000" dirty="0" smtClean="0">
              <a:latin typeface="Lucida Sans"/>
              <a:cs typeface="Lucida Sans"/>
            </a:endParaRPr>
          </a:p>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CWP climate change Water-Energy nexus graphic: CA Water Today Water-Energy Paper (graphic of where water is used for energy and vice versa, along with text that’s being drafted with regards to W-E</a:t>
            </a:r>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CWP Regional Report EXAMPLE Energy Intensity for Raw water extraction and conveyance: South Coast (these water sources are the ones more easily quantified).  For </a:t>
            </a:r>
            <a:r>
              <a:rPr lang="en-US" sz="1200" kern="1200" dirty="0" err="1" smtClean="0">
                <a:solidFill>
                  <a:schemeClr val="tx1"/>
                </a:solidFill>
                <a:effectLst/>
                <a:latin typeface="+mn-lt"/>
                <a:ea typeface="+mn-ea"/>
                <a:cs typeface="+mn-cs"/>
              </a:rPr>
              <a:t>DeSal</a:t>
            </a:r>
            <a:r>
              <a:rPr lang="en-US" sz="1200" kern="1200" dirty="0" smtClean="0">
                <a:solidFill>
                  <a:schemeClr val="tx1"/>
                </a:solidFill>
                <a:effectLst/>
                <a:latin typeface="+mn-lt"/>
                <a:ea typeface="+mn-ea"/>
                <a:cs typeface="+mn-cs"/>
              </a:rPr>
              <a:t>, recycled, and hydropower discussions, our team will work with subject matter experts to address those water types in text format, rather than in the “</a:t>
            </a:r>
            <a:r>
              <a:rPr lang="en-US" sz="1200" kern="1200" dirty="0" err="1" smtClean="0">
                <a:solidFill>
                  <a:schemeClr val="tx1"/>
                </a:solidFill>
                <a:effectLst/>
                <a:latin typeface="+mn-lt"/>
                <a:ea typeface="+mn-ea"/>
                <a:cs typeface="+mn-cs"/>
              </a:rPr>
              <a:t>lightbulb</a:t>
            </a:r>
            <a:r>
              <a:rPr lang="en-US" sz="1200" kern="1200" dirty="0" smtClean="0">
                <a:solidFill>
                  <a:schemeClr val="tx1"/>
                </a:solidFill>
                <a:effectLst/>
                <a:latin typeface="+mn-lt"/>
                <a:ea typeface="+mn-ea"/>
                <a:cs typeface="+mn-cs"/>
              </a:rPr>
              <a:t>” figure. </a:t>
            </a:r>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of the techniques to mitigate climate change in agriculture…</a:t>
            </a:r>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of the techniques to mitigate climate change in agriculture…</a:t>
            </a:r>
            <a:endParaRPr lang="en-US" dirty="0"/>
          </a:p>
        </p:txBody>
      </p:sp>
      <p:sp>
        <p:nvSpPr>
          <p:cNvPr id="4" name="Slide Number Placeholder 3"/>
          <p:cNvSpPr>
            <a:spLocks noGrp="1"/>
          </p:cNvSpPr>
          <p:nvPr>
            <p:ph type="sldNum" sz="quarter" idx="10"/>
          </p:nvPr>
        </p:nvSpPr>
        <p:spPr/>
        <p:txBody>
          <a:bodyPr/>
          <a:lstStyle/>
          <a:p>
            <a:fld id="{545FBAC0-6B17-4552-9B1D-2ECB3CB19AC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94C6B5-0996-45AB-8948-45B3E49704AC}" type="datetimeFigureOut">
              <a:rPr lang="en-US" smtClean="0"/>
              <a:pPr/>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4C6B5-0996-45AB-8948-45B3E49704AC}" type="datetimeFigureOut">
              <a:rPr lang="en-US" smtClean="0"/>
              <a:pPr/>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4C6B5-0996-45AB-8948-45B3E49704AC}" type="datetimeFigureOut">
              <a:rPr lang="en-US" smtClean="0"/>
              <a:pPr/>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4C6B5-0996-45AB-8948-45B3E49704AC}" type="datetimeFigureOut">
              <a:rPr lang="en-US" smtClean="0"/>
              <a:pPr/>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94C6B5-0996-45AB-8948-45B3E49704AC}" type="datetimeFigureOut">
              <a:rPr lang="en-US" smtClean="0"/>
              <a:pPr/>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94C6B5-0996-45AB-8948-45B3E49704AC}" type="datetimeFigureOut">
              <a:rPr lang="en-US" smtClean="0"/>
              <a:pPr/>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94C6B5-0996-45AB-8948-45B3E49704AC}" type="datetimeFigureOut">
              <a:rPr lang="en-US" smtClean="0"/>
              <a:pPr/>
              <a:t>3/27/2013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94C6B5-0996-45AB-8948-45B3E49704AC}" type="datetimeFigureOut">
              <a:rPr lang="en-US" smtClean="0"/>
              <a:pPr/>
              <a:t>3/27/2013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4C6B5-0996-45AB-8948-45B3E49704AC}" type="datetimeFigureOut">
              <a:rPr lang="en-US" smtClean="0"/>
              <a:pPr/>
              <a:t>3/27/2013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4C6B5-0996-45AB-8948-45B3E49704AC}" type="datetimeFigureOut">
              <a:rPr lang="en-US" smtClean="0"/>
              <a:pPr/>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4C6B5-0996-45AB-8948-45B3E49704AC}" type="datetimeFigureOut">
              <a:rPr lang="en-US" smtClean="0"/>
              <a:pPr/>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295E2-7533-4C27-B4D0-F0C6EFD8EA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4C6B5-0996-45AB-8948-45B3E49704AC}" type="datetimeFigureOut">
              <a:rPr lang="en-US" smtClean="0"/>
              <a:pPr/>
              <a:t>3/27/2013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295E2-7533-4C27-B4D0-F0C6EFD8EA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now melt background_pp.jpg"/>
          <p:cNvPicPr>
            <a:picLocks noChangeAspect="1"/>
          </p:cNvPicPr>
          <p:nvPr/>
        </p:nvPicPr>
        <p:blipFill>
          <a:blip r:embed="rId3" cstate="print"/>
          <a:stretch>
            <a:fillRect/>
          </a:stretch>
        </p:blipFill>
        <p:spPr>
          <a:xfrm>
            <a:off x="0" y="990600"/>
            <a:ext cx="9144000" cy="6266688"/>
          </a:xfrm>
          <a:prstGeom prst="rect">
            <a:avLst/>
          </a:prstGeom>
        </p:spPr>
      </p:pic>
      <p:sp>
        <p:nvSpPr>
          <p:cNvPr id="4" name="Rectangle 3"/>
          <p:cNvSpPr/>
          <p:nvPr/>
        </p:nvSpPr>
        <p:spPr>
          <a:xfrm>
            <a:off x="0" y="1"/>
            <a:ext cx="9144000" cy="1600199"/>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19200" y="0"/>
            <a:ext cx="7772400" cy="1470025"/>
          </a:xfrm>
          <a:effectLst/>
        </p:spPr>
        <p:txBody>
          <a:bodyPr>
            <a:noAutofit/>
          </a:bodyPr>
          <a:lstStyle/>
          <a:p>
            <a:pPr>
              <a:spcBef>
                <a:spcPts val="0"/>
              </a:spcBef>
            </a:pPr>
            <a:r>
              <a:rPr lang="en-US" sz="3200" b="1" spc="300" baseline="0" dirty="0" smtClean="0">
                <a:solidFill>
                  <a:schemeClr val="bg1"/>
                </a:solidFill>
                <a:effectLst>
                  <a:outerShdw blurRad="38100" dist="50800" dir="2700000">
                    <a:srgbClr val="000000"/>
                  </a:outerShdw>
                </a:effectLst>
                <a:latin typeface="Lucida Sans"/>
                <a:cs typeface="Lucida Sans"/>
              </a:rPr>
              <a:t>CLIMATE CHANGE RESOURCES</a:t>
            </a:r>
            <a:endParaRPr lang="en-US" sz="3200" b="1" kern="1400" spc="600" baseline="0" dirty="0">
              <a:solidFill>
                <a:schemeClr val="bg1"/>
              </a:solidFill>
              <a:effectLst>
                <a:outerShdw blurRad="38100" dist="50800" dir="2700000">
                  <a:srgbClr val="000000"/>
                </a:outerShdw>
              </a:effectLst>
              <a:latin typeface="Lucida Sans"/>
              <a:cs typeface="Lucida Sans"/>
            </a:endParaRPr>
          </a:p>
        </p:txBody>
      </p:sp>
      <p:sp>
        <p:nvSpPr>
          <p:cNvPr id="5" name="Subtitle 4"/>
          <p:cNvSpPr>
            <a:spLocks noGrp="1"/>
          </p:cNvSpPr>
          <p:nvPr>
            <p:ph type="subTitle" idx="1"/>
          </p:nvPr>
        </p:nvSpPr>
        <p:spPr>
          <a:xfrm>
            <a:off x="1905000" y="1066800"/>
            <a:ext cx="6400800" cy="609600"/>
          </a:xfrm>
        </p:spPr>
        <p:txBody>
          <a:bodyPr>
            <a:normAutofit/>
          </a:bodyPr>
          <a:lstStyle/>
          <a:p>
            <a:r>
              <a:rPr lang="en-US" sz="1700" spc="300" dirty="0" smtClean="0">
                <a:solidFill>
                  <a:schemeClr val="bg1"/>
                </a:solidFill>
                <a:latin typeface="Lucida Sans"/>
                <a:cs typeface="Lucida Sans"/>
              </a:rPr>
              <a:t>AT THE DEPARTMENT OF WATER RESOURCES</a:t>
            </a:r>
            <a:endParaRPr lang="en-US" sz="1700" spc="300" dirty="0">
              <a:solidFill>
                <a:schemeClr val="bg1"/>
              </a:solidFill>
              <a:latin typeface="Lucida Sans"/>
              <a:cs typeface="Lucida Sans"/>
            </a:endParaRPr>
          </a:p>
        </p:txBody>
      </p:sp>
      <p:cxnSp>
        <p:nvCxnSpPr>
          <p:cNvPr id="8" name="Straight Connector 7"/>
          <p:cNvCxnSpPr/>
          <p:nvPr/>
        </p:nvCxnSpPr>
        <p:spPr>
          <a:xfrm>
            <a:off x="0" y="16002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cstate="print"/>
          <a:stretch>
            <a:fillRect/>
          </a:stretch>
        </p:blipFill>
        <p:spPr>
          <a:xfrm>
            <a:off x="304800" y="381000"/>
            <a:ext cx="1028700" cy="1028700"/>
          </a:xfrm>
          <a:prstGeom prst="rect">
            <a:avLst/>
          </a:prstGeom>
        </p:spPr>
      </p:pic>
      <p:sp>
        <p:nvSpPr>
          <p:cNvPr id="3" name="TextBox 2"/>
          <p:cNvSpPr txBox="1"/>
          <p:nvPr/>
        </p:nvSpPr>
        <p:spPr>
          <a:xfrm>
            <a:off x="304800" y="3513667"/>
            <a:ext cx="3962400" cy="1200329"/>
          </a:xfrm>
          <a:prstGeom prst="rect">
            <a:avLst/>
          </a:prstGeom>
          <a:noFill/>
        </p:spPr>
        <p:txBody>
          <a:bodyPr wrap="square" rtlCol="0">
            <a:spAutoFit/>
          </a:bodyPr>
          <a:lstStyle/>
          <a:p>
            <a:r>
              <a:rPr lang="en-US" dirty="0" smtClean="0"/>
              <a:t>Lauma M. Jurkevics - DWR, Southern Region, Climate Change Specialist</a:t>
            </a:r>
          </a:p>
          <a:p>
            <a:r>
              <a:rPr lang="en-US" dirty="0" smtClean="0"/>
              <a:t>March 27, 2013</a:t>
            </a:r>
          </a:p>
          <a:p>
            <a:r>
              <a:rPr lang="en-US" i="1" dirty="0" smtClean="0"/>
              <a:t>Southern California Water Dialogue</a:t>
            </a:r>
            <a:endParaRPr lang="en-US"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2400" y="2057400"/>
            <a:ext cx="8846435" cy="4524315"/>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Aggressively increase water use</a:t>
            </a:r>
          </a:p>
          <a:p>
            <a:pPr lvl="1">
              <a:buClr>
                <a:srgbClr val="FFFF00"/>
              </a:buClr>
            </a:pPr>
            <a:r>
              <a:rPr lang="en-US" sz="2400" b="1" dirty="0" smtClean="0">
                <a:solidFill>
                  <a:schemeClr val="bg1"/>
                </a:solidFill>
                <a:effectLst>
                  <a:outerShdw blurRad="38100" dist="38100" dir="2700000" algn="tl">
                    <a:srgbClr val="000000">
                      <a:alpha val="43137"/>
                    </a:srgbClr>
                  </a:outerShdw>
                </a:effectLst>
                <a:latin typeface="Lucida Sans" pitchFamily="34" charset="0"/>
              </a:rPr>
              <a:t>     efficiency</a:t>
            </a:r>
          </a:p>
          <a:p>
            <a:pPr lvl="1">
              <a:buClr>
                <a:srgbClr val="FFFF00"/>
              </a:buClr>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Fully implement Integrated </a:t>
            </a:r>
          </a:p>
          <a:p>
            <a:pPr lvl="1">
              <a:buClr>
                <a:srgbClr val="FFFF00"/>
              </a:buClr>
            </a:pPr>
            <a:r>
              <a:rPr lang="en-US" sz="2400" b="1" dirty="0" smtClean="0">
                <a:solidFill>
                  <a:schemeClr val="bg1"/>
                </a:solidFill>
                <a:effectLst>
                  <a:outerShdw blurRad="38100" dist="38100" dir="2700000" algn="tl">
                    <a:srgbClr val="000000">
                      <a:alpha val="43137"/>
                    </a:srgbClr>
                  </a:outerShdw>
                </a:effectLst>
                <a:latin typeface="Lucida Sans" pitchFamily="34" charset="0"/>
              </a:rPr>
              <a:t>     Regional Water Management </a:t>
            </a:r>
          </a:p>
          <a:p>
            <a:pPr lvl="1">
              <a:buClr>
                <a:srgbClr val="FFFF00"/>
              </a:buClr>
            </a:pPr>
            <a:r>
              <a:rPr lang="en-US" sz="2400" b="1" dirty="0" smtClean="0">
                <a:solidFill>
                  <a:schemeClr val="bg1"/>
                </a:solidFill>
                <a:effectLst>
                  <a:outerShdw blurRad="38100" dist="38100" dir="2700000" algn="tl">
                    <a:srgbClr val="000000">
                      <a:alpha val="43137"/>
                    </a:srgbClr>
                  </a:outerShdw>
                </a:effectLst>
                <a:latin typeface="Lucida Sans" pitchFamily="34" charset="0"/>
              </a:rPr>
              <a:t>     (IRWM)</a:t>
            </a:r>
          </a:p>
          <a:p>
            <a:pPr lvl="1">
              <a:buClr>
                <a:srgbClr val="FFFF00"/>
              </a:buClr>
              <a:buFont typeface="Arial" pitchFamily="34" charset="0"/>
              <a:buChar char="•"/>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pP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fontScale="90000"/>
          </a:bodyPr>
          <a:lstStyle/>
          <a:p>
            <a:r>
              <a:rPr lang="en-US" dirty="0" smtClean="0">
                <a:effectLst>
                  <a:outerShdw blurRad="38100" dist="38100" dir="2700000" algn="tl">
                    <a:srgbClr val="000000">
                      <a:alpha val="43137"/>
                    </a:srgbClr>
                  </a:outerShdw>
                </a:effectLst>
                <a:latin typeface="Lucida Sans" pitchFamily="34" charset="0"/>
              </a:rPr>
              <a:t>Regional</a:t>
            </a:r>
            <a:r>
              <a:rPr lang="en-US" sz="4400" dirty="0" smtClean="0">
                <a:effectLst>
                  <a:outerShdw blurRad="38100" dist="38100" dir="2700000" algn="tl">
                    <a:srgbClr val="000000">
                      <a:alpha val="43137"/>
                    </a:srgbClr>
                  </a:outerShdw>
                </a:effectLst>
                <a:latin typeface="Lucida Sans" pitchFamily="34" charset="0"/>
              </a:rPr>
              <a:t> Strategies for Adaptation</a:t>
            </a:r>
            <a:endParaRPr lang="en-US" sz="4400" dirty="0">
              <a:effectLst>
                <a:outerShdw blurRad="38100" dist="38100" dir="2700000" algn="tl">
                  <a:srgbClr val="000000">
                    <a:alpha val="43137"/>
                  </a:srgbClr>
                </a:outerShdw>
              </a:effectLst>
              <a:latin typeface="Lucida Sans" pitchFamily="34" charset="0"/>
            </a:endParaRPr>
          </a:p>
        </p:txBody>
      </p:sp>
      <p:pic>
        <p:nvPicPr>
          <p:cNvPr id="6" name="Picture 6" descr="local water infrastructure"/>
          <p:cNvPicPr>
            <a:picLocks noChangeAspect="1" noChangeArrowheads="1"/>
          </p:cNvPicPr>
          <p:nvPr/>
        </p:nvPicPr>
        <p:blipFill>
          <a:blip r:embed="rId3" cstate="print"/>
          <a:srcRect/>
          <a:stretch>
            <a:fillRect/>
          </a:stretch>
        </p:blipFill>
        <p:spPr bwMode="auto">
          <a:xfrm>
            <a:off x="6417595" y="2209800"/>
            <a:ext cx="2326355" cy="1752600"/>
          </a:xfrm>
          <a:prstGeom prst="rect">
            <a:avLst/>
          </a:prstGeom>
          <a:noFill/>
          <a:ln w="9525">
            <a:noFill/>
            <a:miter lim="800000"/>
            <a:headEnd/>
            <a:tailEnd/>
          </a:ln>
        </p:spPr>
      </p:pic>
      <p:pic>
        <p:nvPicPr>
          <p:cNvPr id="8" name="Picture 5" descr="7528-442"/>
          <p:cNvPicPr>
            <a:picLocks noChangeAspect="1" noChangeArrowheads="1"/>
          </p:cNvPicPr>
          <p:nvPr/>
        </p:nvPicPr>
        <p:blipFill>
          <a:blip r:embed="rId4" cstate="print"/>
          <a:srcRect/>
          <a:stretch>
            <a:fillRect/>
          </a:stretch>
        </p:blipFill>
        <p:spPr bwMode="auto">
          <a:xfrm>
            <a:off x="5791200" y="4267200"/>
            <a:ext cx="2362200" cy="1981199"/>
          </a:xfrm>
          <a:prstGeom prst="rect">
            <a:avLst/>
          </a:prstGeom>
          <a:noFill/>
          <a:ln w="9525">
            <a:noFill/>
            <a:miter lim="800000"/>
            <a:headEnd/>
            <a:tailEnd/>
          </a:ln>
        </p:spPr>
      </p:pic>
    </p:spTree>
    <p:extLst>
      <p:ext uri="{BB962C8B-B14F-4D97-AF65-F5344CB8AC3E}">
        <p14:creationId xmlns:p14="http://schemas.microsoft.com/office/powerpoint/2010/main" xmlns="" val="842569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52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533400" y="152400"/>
            <a:ext cx="8229600" cy="1143000"/>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latin typeface="Lucida Sans" pitchFamily="34" charset="0"/>
              </a:rPr>
              <a:t>Prop 84 IRWM Implementation Round 1 Primary Benefit</a:t>
            </a:r>
            <a:endParaRPr lang="en-US" sz="4400" dirty="0">
              <a:solidFill>
                <a:schemeClr val="bg1"/>
              </a:solidFill>
              <a:effectLst>
                <a:outerShdw blurRad="38100" dist="38100" dir="2700000" algn="tl">
                  <a:srgbClr val="000000">
                    <a:alpha val="43137"/>
                  </a:srgbClr>
                </a:outerShdw>
              </a:effectLst>
              <a:latin typeface="Lucida Sans" pitchFamily="34" charset="0"/>
            </a:endParaRPr>
          </a:p>
        </p:txBody>
      </p:sp>
      <p:graphicFrame>
        <p:nvGraphicFramePr>
          <p:cNvPr id="10" name="Content Placeholder 3"/>
          <p:cNvGraphicFramePr>
            <a:graphicFrameLocks noGrp="1"/>
          </p:cNvGraphicFramePr>
          <p:nvPr>
            <p:ph idx="1"/>
          </p:nvPr>
        </p:nvGraphicFramePr>
        <p:xfrm>
          <a:off x="914400" y="1600200"/>
          <a:ext cx="7102151" cy="50338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7999"/>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4000" b="1" dirty="0" smtClean="0">
                <a:solidFill>
                  <a:schemeClr val="bg1"/>
                </a:solidFill>
                <a:effectLst>
                  <a:outerShdw blurRad="38100" dist="38100" dir="2700000" algn="tl">
                    <a:srgbClr val="000000">
                      <a:alpha val="43137"/>
                    </a:srgbClr>
                  </a:outerShdw>
                </a:effectLst>
                <a:latin typeface="Lucida Sans" pitchFamily="34" charset="0"/>
              </a:rPr>
              <a:t>Climate Change Handbook for Water Planning</a:t>
            </a:r>
            <a:endParaRPr lang="en-US" sz="4000" b="1" dirty="0">
              <a:solidFill>
                <a:schemeClr val="bg1"/>
              </a:solidFill>
              <a:effectLst>
                <a:outerShdw blurRad="38100" dist="38100" dir="2700000" algn="tl">
                  <a:srgbClr val="000000">
                    <a:alpha val="43137"/>
                  </a:srgbClr>
                </a:outerShdw>
              </a:effectLst>
              <a:latin typeface="Lucida Sans" pitchFamily="34" charset="0"/>
            </a:endParaRPr>
          </a:p>
        </p:txBody>
      </p:sp>
      <p:pic>
        <p:nvPicPr>
          <p:cNvPr id="6" name="Picture 5" descr="Climate Change Handbook for Regional Water Planning_Cover.jpg"/>
          <p:cNvPicPr>
            <a:picLocks noChangeAspect="1"/>
          </p:cNvPicPr>
          <p:nvPr/>
        </p:nvPicPr>
        <p:blipFill>
          <a:blip r:embed="rId3" cstate="print"/>
          <a:stretch>
            <a:fillRect/>
          </a:stretch>
        </p:blipFill>
        <p:spPr>
          <a:xfrm>
            <a:off x="2895600" y="1676400"/>
            <a:ext cx="3356264" cy="4343400"/>
          </a:xfrm>
          <a:prstGeom prst="rect">
            <a:avLst/>
          </a:prstGeom>
        </p:spPr>
      </p:pic>
      <p:sp>
        <p:nvSpPr>
          <p:cNvPr id="5" name="TextBox 4"/>
          <p:cNvSpPr txBox="1"/>
          <p:nvPr/>
        </p:nvSpPr>
        <p:spPr>
          <a:xfrm>
            <a:off x="457200" y="6172200"/>
            <a:ext cx="8305800" cy="461665"/>
          </a:xfrm>
          <a:prstGeom prst="rect">
            <a:avLst/>
          </a:prstGeom>
          <a:noFill/>
        </p:spPr>
        <p:txBody>
          <a:bodyPr wrap="square" rtlCol="0">
            <a:spAutoFit/>
          </a:bodyPr>
          <a:lstStyle/>
          <a:p>
            <a:r>
              <a:rPr lang="en-US" sz="2400" b="1" dirty="0" smtClean="0">
                <a:solidFill>
                  <a:schemeClr val="bg1"/>
                </a:solidFill>
                <a:latin typeface="Lucida Sans" pitchFamily="34" charset="0"/>
              </a:rPr>
              <a:t>www.water.ca.gov/climatechange/CCHandbook.cfm</a:t>
            </a:r>
            <a:endParaRPr lang="en-US" sz="2400" b="1" dirty="0">
              <a:solidFill>
                <a:schemeClr val="bg1"/>
              </a:solidFill>
              <a:latin typeface="Lucida Sans"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457200" y="228600"/>
            <a:ext cx="8229600" cy="1143000"/>
          </a:xfrm>
        </p:spPr>
        <p:txBody>
          <a:bodyPr>
            <a:normAutofit/>
          </a:bodyPr>
          <a:lstStyle/>
          <a:p>
            <a:r>
              <a:rPr lang="en-US" dirty="0" smtClean="0">
                <a:effectLst>
                  <a:outerShdw blurRad="38100" dist="38100" dir="2700000" algn="tl">
                    <a:srgbClr val="000000">
                      <a:alpha val="43137"/>
                    </a:srgbClr>
                  </a:outerShdw>
                </a:effectLst>
                <a:latin typeface="Lucida Sans" pitchFamily="34" charset="0"/>
              </a:rPr>
              <a:t>Handbook’s Purpose</a:t>
            </a:r>
            <a:endParaRPr lang="en-US" sz="4400" dirty="0">
              <a:effectLst>
                <a:outerShdw blurRad="38100" dist="38100" dir="2700000" algn="tl">
                  <a:srgbClr val="000000">
                    <a:alpha val="43137"/>
                  </a:srgbClr>
                </a:outerShdw>
              </a:effectLst>
              <a:latin typeface="Lucida Sans" pitchFamily="34" charset="0"/>
            </a:endParaRPr>
          </a:p>
        </p:txBody>
      </p:sp>
      <p:sp>
        <p:nvSpPr>
          <p:cNvPr id="11" name="Content Placeholder 2"/>
          <p:cNvSpPr>
            <a:spLocks noGrp="1"/>
          </p:cNvSpPr>
          <p:nvPr>
            <p:ph idx="1"/>
          </p:nvPr>
        </p:nvSpPr>
        <p:spPr>
          <a:xfrm>
            <a:off x="457200" y="1828800"/>
            <a:ext cx="8229600" cy="4525963"/>
          </a:xfrm>
        </p:spPr>
        <p:txBody>
          <a:bodyPr>
            <a:normAutofit/>
          </a:bodyPr>
          <a:lstStyle/>
          <a:p>
            <a:pPr>
              <a:spcBef>
                <a:spcPts val="0"/>
              </a:spcBef>
              <a:buClr>
                <a:srgbClr val="FFFF00"/>
              </a:buClr>
              <a:buFont typeface="Wingdings" pitchFamily="2" charset="2"/>
              <a:buChar char="v"/>
            </a:pPr>
            <a:r>
              <a:rPr lang="en-US" dirty="0" smtClean="0">
                <a:solidFill>
                  <a:schemeClr val="bg1"/>
                </a:solidFill>
                <a:latin typeface="Lucida Sans" pitchFamily="34" charset="0"/>
              </a:rPr>
              <a:t> Outline the general process for </a:t>
            </a:r>
          </a:p>
          <a:p>
            <a:pPr>
              <a:spcBef>
                <a:spcPts val="0"/>
              </a:spcBef>
              <a:buNone/>
            </a:pPr>
            <a:r>
              <a:rPr lang="en-US" dirty="0" smtClean="0">
                <a:solidFill>
                  <a:schemeClr val="bg1"/>
                </a:solidFill>
                <a:latin typeface="Lucida Sans" pitchFamily="34" charset="0"/>
              </a:rPr>
              <a:t>    accounting for climate change in</a:t>
            </a:r>
          </a:p>
          <a:p>
            <a:pPr>
              <a:spcBef>
                <a:spcPts val="0"/>
              </a:spcBef>
              <a:buNone/>
            </a:pPr>
            <a:r>
              <a:rPr lang="en-US" dirty="0" smtClean="0">
                <a:solidFill>
                  <a:schemeClr val="bg1"/>
                </a:solidFill>
                <a:latin typeface="Lucida Sans" pitchFamily="34" charset="0"/>
              </a:rPr>
              <a:t>    water planning</a:t>
            </a:r>
          </a:p>
          <a:p>
            <a:pPr>
              <a:spcBef>
                <a:spcPts val="0"/>
              </a:spcBef>
              <a:buNone/>
            </a:pPr>
            <a:endParaRPr lang="en-US" sz="1600" dirty="0" smtClean="0">
              <a:solidFill>
                <a:schemeClr val="bg1"/>
              </a:solidFill>
              <a:latin typeface="Lucida Sans" pitchFamily="34" charset="0"/>
            </a:endParaRPr>
          </a:p>
          <a:p>
            <a:pPr>
              <a:spcBef>
                <a:spcPts val="0"/>
              </a:spcBef>
              <a:buClr>
                <a:srgbClr val="FFFF00"/>
              </a:buClr>
              <a:buFont typeface="Wingdings" pitchFamily="2" charset="2"/>
              <a:buChar char="v"/>
            </a:pPr>
            <a:r>
              <a:rPr lang="en-US" dirty="0" smtClean="0">
                <a:solidFill>
                  <a:schemeClr val="bg1"/>
                </a:solidFill>
                <a:latin typeface="Lucida Sans" pitchFamily="34" charset="0"/>
              </a:rPr>
              <a:t> Synthesize available literature in a</a:t>
            </a:r>
          </a:p>
          <a:p>
            <a:pPr>
              <a:spcBef>
                <a:spcPts val="0"/>
              </a:spcBef>
              <a:buNone/>
            </a:pPr>
            <a:r>
              <a:rPr lang="en-US" dirty="0" smtClean="0">
                <a:solidFill>
                  <a:schemeClr val="bg1"/>
                </a:solidFill>
                <a:latin typeface="Lucida Sans" pitchFamily="34" charset="0"/>
              </a:rPr>
              <a:t>    way that is useful for regional water </a:t>
            </a:r>
          </a:p>
          <a:p>
            <a:pPr>
              <a:spcBef>
                <a:spcPts val="0"/>
              </a:spcBef>
              <a:buNone/>
            </a:pPr>
            <a:r>
              <a:rPr lang="en-US" dirty="0" smtClean="0">
                <a:solidFill>
                  <a:schemeClr val="bg1"/>
                </a:solidFill>
                <a:latin typeface="Lucida Sans" pitchFamily="34" charset="0"/>
              </a:rPr>
              <a:t>    planning</a:t>
            </a:r>
          </a:p>
          <a:p>
            <a:pPr>
              <a:spcBef>
                <a:spcPts val="0"/>
              </a:spcBef>
              <a:buNone/>
            </a:pPr>
            <a:endParaRPr lang="en-US" sz="1600" dirty="0" smtClean="0">
              <a:solidFill>
                <a:schemeClr val="bg1"/>
              </a:solidFill>
              <a:latin typeface="Lucida Sans" pitchFamily="34" charset="0"/>
            </a:endParaRPr>
          </a:p>
          <a:p>
            <a:pPr>
              <a:buClr>
                <a:srgbClr val="FFFF00"/>
              </a:buClr>
              <a:buFont typeface="Wingdings" pitchFamily="2" charset="2"/>
              <a:buChar char="v"/>
            </a:pPr>
            <a:r>
              <a:rPr lang="en-US" dirty="0" smtClean="0">
                <a:solidFill>
                  <a:schemeClr val="bg1"/>
                </a:solidFill>
                <a:latin typeface="Lucida Sans" pitchFamily="34" charset="0"/>
              </a:rPr>
              <a:t> Support IRWM planning in California</a:t>
            </a:r>
            <a:endParaRPr lang="en-US" dirty="0">
              <a:solidFill>
                <a:schemeClr val="bg1"/>
              </a:solidFill>
              <a:latin typeface="Lucida Sans"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457200" y="228600"/>
            <a:ext cx="8229600" cy="1143000"/>
          </a:xfrm>
        </p:spPr>
        <p:txBody>
          <a:bodyPr>
            <a:normAutofit/>
          </a:bodyPr>
          <a:lstStyle/>
          <a:p>
            <a:r>
              <a:rPr lang="en-US" dirty="0" smtClean="0">
                <a:effectLst>
                  <a:outerShdw blurRad="38100" dist="38100" dir="2700000" algn="tl">
                    <a:srgbClr val="000000">
                      <a:alpha val="43137"/>
                    </a:srgbClr>
                  </a:outerShdw>
                </a:effectLst>
                <a:latin typeface="Lucida Sans" pitchFamily="34" charset="0"/>
              </a:rPr>
              <a:t>What the Handbook is NOT</a:t>
            </a:r>
            <a:endParaRPr lang="en-US" sz="4400" dirty="0">
              <a:effectLst>
                <a:outerShdw blurRad="38100" dist="38100" dir="2700000" algn="tl">
                  <a:srgbClr val="000000">
                    <a:alpha val="43137"/>
                  </a:srgbClr>
                </a:outerShdw>
              </a:effectLst>
              <a:latin typeface="Lucida Sans" pitchFamily="34" charset="0"/>
            </a:endParaRPr>
          </a:p>
        </p:txBody>
      </p:sp>
      <p:sp>
        <p:nvSpPr>
          <p:cNvPr id="6" name="Content Placeholder 2"/>
          <p:cNvSpPr>
            <a:spLocks noGrp="1"/>
          </p:cNvSpPr>
          <p:nvPr>
            <p:ph idx="1"/>
          </p:nvPr>
        </p:nvSpPr>
        <p:spPr>
          <a:xfrm>
            <a:off x="457200" y="1752600"/>
            <a:ext cx="8229600" cy="4525963"/>
          </a:xfrm>
        </p:spPr>
        <p:txBody>
          <a:bodyPr/>
          <a:lstStyle/>
          <a:p>
            <a:pPr>
              <a:buClr>
                <a:srgbClr val="FFFF00"/>
              </a:buClr>
              <a:buFont typeface="Wingdings" pitchFamily="2" charset="2"/>
              <a:buChar char="v"/>
            </a:pPr>
            <a:r>
              <a:rPr lang="en-US" dirty="0" smtClean="0">
                <a:solidFill>
                  <a:schemeClr val="bg1"/>
                </a:solidFill>
                <a:latin typeface="Lucida Sans" pitchFamily="34" charset="0"/>
              </a:rPr>
              <a:t>  A cookbook</a:t>
            </a:r>
          </a:p>
          <a:p>
            <a:pPr>
              <a:buClr>
                <a:srgbClr val="FFFF00"/>
              </a:buClr>
            </a:pPr>
            <a:endParaRPr lang="en-US" sz="1600" dirty="0" smtClean="0">
              <a:solidFill>
                <a:schemeClr val="bg1"/>
              </a:solidFill>
              <a:latin typeface="Lucida Sans" pitchFamily="34" charset="0"/>
            </a:endParaRPr>
          </a:p>
          <a:p>
            <a:pPr>
              <a:spcBef>
                <a:spcPts val="0"/>
              </a:spcBef>
              <a:buClr>
                <a:srgbClr val="FFFF00"/>
              </a:buClr>
              <a:buFont typeface="Wingdings" pitchFamily="2" charset="2"/>
              <a:buChar char="v"/>
            </a:pPr>
            <a:r>
              <a:rPr lang="en-US" dirty="0" smtClean="0">
                <a:solidFill>
                  <a:schemeClr val="bg1"/>
                </a:solidFill>
                <a:latin typeface="Lucida Sans" pitchFamily="34" charset="0"/>
              </a:rPr>
              <a:t>  A one-size-fits-all methodology or </a:t>
            </a:r>
          </a:p>
          <a:p>
            <a:pPr>
              <a:spcBef>
                <a:spcPts val="0"/>
              </a:spcBef>
              <a:buClr>
                <a:srgbClr val="FFFF00"/>
              </a:buClr>
              <a:buNone/>
            </a:pPr>
            <a:r>
              <a:rPr lang="en-US" dirty="0" smtClean="0">
                <a:solidFill>
                  <a:schemeClr val="bg1"/>
                </a:solidFill>
                <a:latin typeface="Lucida Sans" pitchFamily="34" charset="0"/>
              </a:rPr>
              <a:t>     approach</a:t>
            </a:r>
          </a:p>
          <a:p>
            <a:pPr>
              <a:spcBef>
                <a:spcPts val="0"/>
              </a:spcBef>
              <a:buClr>
                <a:srgbClr val="FFFF00"/>
              </a:buClr>
            </a:pPr>
            <a:endParaRPr lang="en-US" sz="1600" dirty="0" smtClean="0">
              <a:solidFill>
                <a:schemeClr val="bg1"/>
              </a:solidFill>
              <a:latin typeface="Lucida Sans" pitchFamily="34" charset="0"/>
            </a:endParaRPr>
          </a:p>
          <a:p>
            <a:pPr>
              <a:buClr>
                <a:srgbClr val="FFFF00"/>
              </a:buClr>
              <a:buFont typeface="Wingdings" pitchFamily="2" charset="2"/>
              <a:buChar char="v"/>
            </a:pPr>
            <a:r>
              <a:rPr lang="en-US" dirty="0" smtClean="0">
                <a:solidFill>
                  <a:schemeClr val="bg1"/>
                </a:solidFill>
                <a:latin typeface="Lucida Sans" pitchFamily="34" charset="0"/>
              </a:rPr>
              <a:t>  An extension of or an addition to the</a:t>
            </a:r>
          </a:p>
          <a:p>
            <a:pPr>
              <a:buClr>
                <a:srgbClr val="FFFF00"/>
              </a:buClr>
              <a:buNone/>
            </a:pPr>
            <a:r>
              <a:rPr lang="en-US" dirty="0" smtClean="0">
                <a:solidFill>
                  <a:schemeClr val="bg1"/>
                </a:solidFill>
                <a:latin typeface="Lucida Sans" pitchFamily="34" charset="0"/>
              </a:rPr>
              <a:t>     IRWM Guidelines</a:t>
            </a:r>
          </a:p>
          <a:p>
            <a:pPr>
              <a:buClr>
                <a:srgbClr val="FFFF00"/>
              </a:buClr>
            </a:pPr>
            <a:endParaRPr lang="en-US" sz="1600" dirty="0" smtClean="0">
              <a:solidFill>
                <a:schemeClr val="bg1"/>
              </a:solidFill>
              <a:latin typeface="Lucida Sans" pitchFamily="34" charset="0"/>
            </a:endParaRPr>
          </a:p>
          <a:p>
            <a:pPr>
              <a:buClr>
                <a:srgbClr val="FFFF00"/>
              </a:buClr>
              <a:buFont typeface="Wingdings" pitchFamily="2" charset="2"/>
              <a:buChar char="v"/>
            </a:pPr>
            <a:r>
              <a:rPr lang="en-US" dirty="0" smtClean="0">
                <a:solidFill>
                  <a:schemeClr val="bg1"/>
                </a:solidFill>
                <a:latin typeface="Lucida Sans" pitchFamily="34" charset="0"/>
              </a:rPr>
              <a:t>  A requirement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857999"/>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a:bodyPr>
          <a:lstStyle/>
          <a:p>
            <a:r>
              <a:rPr lang="en-US" sz="4000" b="1" dirty="0" smtClean="0">
                <a:solidFill>
                  <a:schemeClr val="bg1"/>
                </a:solidFill>
                <a:effectLst>
                  <a:outerShdw blurRad="38100" dist="38100" dir="2700000" algn="tl">
                    <a:srgbClr val="000000">
                      <a:alpha val="43137"/>
                    </a:srgbClr>
                  </a:outerShdw>
                </a:effectLst>
                <a:latin typeface="Lucida Sans" pitchFamily="34" charset="0"/>
              </a:rPr>
              <a:t>Climate Change Analysis</a:t>
            </a:r>
            <a:endParaRPr lang="en-US" sz="4000" b="1" dirty="0">
              <a:solidFill>
                <a:schemeClr val="bg1"/>
              </a:solidFill>
              <a:effectLst>
                <a:outerShdw blurRad="38100" dist="38100" dir="2700000" algn="tl">
                  <a:srgbClr val="000000">
                    <a:alpha val="43137"/>
                  </a:srgbClr>
                </a:outerShdw>
              </a:effectLst>
              <a:latin typeface="Lucida Sans" pitchFamily="34" charset="0"/>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2133600" y="1524000"/>
            <a:ext cx="513913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zdnet.com.au/shared/images/homepage/HP/97x72/iphone%20road%20map.jpg"/>
          <p:cNvPicPr>
            <a:picLocks noChangeAspect="1" noChangeArrowheads="1"/>
          </p:cNvPicPr>
          <p:nvPr/>
        </p:nvPicPr>
        <p:blipFill>
          <a:blip r:embed="rId3" cstate="print">
            <a:clrChange>
              <a:clrFrom>
                <a:srgbClr val="FFFFFF"/>
              </a:clrFrom>
              <a:clrTo>
                <a:srgbClr val="FFFFFF">
                  <a:alpha val="0"/>
                </a:srgbClr>
              </a:clrTo>
            </a:clrChange>
          </a:blip>
          <a:srcRect l="10944" t="4317" r="16131" b="14736"/>
          <a:stretch>
            <a:fillRect/>
          </a:stretch>
        </p:blipFill>
        <p:spPr bwMode="auto">
          <a:xfrm>
            <a:off x="727788" y="3769567"/>
            <a:ext cx="3387012" cy="2485493"/>
          </a:xfrm>
          <a:prstGeom prst="rect">
            <a:avLst/>
          </a:prstGeom>
          <a:noFill/>
        </p:spPr>
      </p:pic>
      <p:sp>
        <p:nvSpPr>
          <p:cNvPr id="4" name="Rectangle 3"/>
          <p:cNvSpPr/>
          <p:nvPr/>
        </p:nvSpPr>
        <p:spPr>
          <a:xfrm>
            <a:off x="0" y="0"/>
            <a:ext cx="9144000" cy="152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533400" y="152400"/>
            <a:ext cx="8229600" cy="1143000"/>
          </a:xfrm>
        </p:spPr>
        <p:txBody>
          <a:bodyPr>
            <a:normAutofit/>
          </a:bodyPr>
          <a:lstStyle/>
          <a:p>
            <a:r>
              <a:rPr lang="en-US" dirty="0" smtClean="0">
                <a:solidFill>
                  <a:schemeClr val="bg1"/>
                </a:solidFill>
                <a:effectLst>
                  <a:outerShdw blurRad="38100" dist="38100" dir="2700000" algn="tl">
                    <a:srgbClr val="000000">
                      <a:alpha val="43137"/>
                    </a:srgbClr>
                  </a:outerShdw>
                </a:effectLst>
                <a:latin typeface="Lucida Sans" pitchFamily="34" charset="0"/>
              </a:rPr>
              <a:t>Linking Up With Other Efforts</a:t>
            </a:r>
            <a:endParaRPr lang="en-US" sz="4400" dirty="0">
              <a:solidFill>
                <a:schemeClr val="bg1"/>
              </a:solidFill>
              <a:effectLst>
                <a:outerShdw blurRad="38100" dist="38100" dir="2700000" algn="tl">
                  <a:srgbClr val="000000">
                    <a:alpha val="43137"/>
                  </a:srgbClr>
                </a:outerShdw>
              </a:effectLst>
              <a:latin typeface="Lucida Sans" pitchFamily="34" charset="0"/>
            </a:endParaRPr>
          </a:p>
        </p:txBody>
      </p:sp>
      <p:pic>
        <p:nvPicPr>
          <p:cNvPr id="8" name="Picture 9" descr="Cal-Adapt logo"/>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a:off x="2133600" y="1981200"/>
            <a:ext cx="2247964" cy="704363"/>
          </a:xfrm>
          <a:prstGeom prst="rect">
            <a:avLst/>
          </a:prstGeom>
          <a:noFill/>
        </p:spPr>
      </p:pic>
      <p:pic>
        <p:nvPicPr>
          <p:cNvPr id="6" name="Picture 11" descr="line graph graphic"/>
          <p:cNvPicPr>
            <a:picLocks noChangeAspect="1" noChangeArrowheads="1"/>
          </p:cNvPicPr>
          <p:nvPr/>
        </p:nvPicPr>
        <p:blipFill>
          <a:blip r:embed="rId5" cstate="print"/>
          <a:srcRect/>
          <a:stretch>
            <a:fillRect/>
          </a:stretch>
        </p:blipFill>
        <p:spPr bwMode="auto">
          <a:xfrm>
            <a:off x="1905000" y="2209800"/>
            <a:ext cx="2571750" cy="1428750"/>
          </a:xfrm>
          <a:prstGeom prst="rect">
            <a:avLst/>
          </a:prstGeom>
          <a:noFill/>
        </p:spPr>
      </p:pic>
      <p:sp>
        <p:nvSpPr>
          <p:cNvPr id="9" name="TextBox 8"/>
          <p:cNvSpPr txBox="1"/>
          <p:nvPr/>
        </p:nvSpPr>
        <p:spPr>
          <a:xfrm>
            <a:off x="0" y="3505200"/>
            <a:ext cx="4627983" cy="1077218"/>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California Adaptation </a:t>
            </a:r>
          </a:p>
          <a:p>
            <a:pPr algn="ctr"/>
            <a:r>
              <a:rPr lang="en-US" sz="3200" b="1" dirty="0" smtClean="0">
                <a:effectLst>
                  <a:outerShdw blurRad="38100" dist="38100" dir="2700000" algn="tl">
                    <a:srgbClr val="000000">
                      <a:alpha val="43137"/>
                    </a:srgbClr>
                  </a:outerShdw>
                </a:effectLst>
              </a:rPr>
              <a:t>Policy Guide</a:t>
            </a:r>
            <a:endParaRPr lang="en-US" sz="3200" b="1" dirty="0">
              <a:effectLst>
                <a:outerShdw blurRad="38100" dist="38100" dir="2700000" algn="tl">
                  <a:srgbClr val="000000">
                    <a:alpha val="43137"/>
                  </a:srgbClr>
                </a:outerShdw>
              </a:effectLst>
            </a:endParaRPr>
          </a:p>
        </p:txBody>
      </p:sp>
      <p:pic>
        <p:nvPicPr>
          <p:cNvPr id="12" name="Picture 11" descr="Climate Change Handbook for Regional Water Planning_Cover.jpg"/>
          <p:cNvPicPr>
            <a:picLocks noChangeAspect="1"/>
          </p:cNvPicPr>
          <p:nvPr/>
        </p:nvPicPr>
        <p:blipFill>
          <a:blip r:embed="rId6" cstate="print"/>
          <a:stretch>
            <a:fillRect/>
          </a:stretch>
        </p:blipFill>
        <p:spPr>
          <a:xfrm>
            <a:off x="6096000" y="2362200"/>
            <a:ext cx="1709043" cy="2211702"/>
          </a:xfrm>
          <a:prstGeom prst="rect">
            <a:avLst/>
          </a:prstGeom>
        </p:spPr>
      </p:pic>
      <p:pic>
        <p:nvPicPr>
          <p:cNvPr id="13" name="Picture 5" descr="C:\Users\aschwarz\Desktop\20120329152003163.jpg"/>
          <p:cNvPicPr>
            <a:picLocks noChangeAspect="1" noChangeArrowheads="1"/>
          </p:cNvPicPr>
          <p:nvPr/>
        </p:nvPicPr>
        <p:blipFill>
          <a:blip r:embed="rId7" cstate="print"/>
          <a:srcRect l="4046" t="12789" r="12145" b="61769"/>
          <a:stretch>
            <a:fillRect/>
          </a:stretch>
        </p:blipFill>
        <p:spPr bwMode="auto">
          <a:xfrm>
            <a:off x="6629400" y="3886200"/>
            <a:ext cx="2256312" cy="886408"/>
          </a:xfrm>
          <a:prstGeom prst="rect">
            <a:avLst/>
          </a:prstGeom>
          <a:noFill/>
        </p:spPr>
      </p:pic>
      <p:cxnSp>
        <p:nvCxnSpPr>
          <p:cNvPr id="14" name="Straight Arrow Connector 13"/>
          <p:cNvCxnSpPr>
            <a:endCxn id="12" idx="1"/>
          </p:cNvCxnSpPr>
          <p:nvPr/>
        </p:nvCxnSpPr>
        <p:spPr>
          <a:xfrm flipV="1">
            <a:off x="3505200" y="3468051"/>
            <a:ext cx="2590800" cy="722949"/>
          </a:xfrm>
          <a:prstGeom prst="straightConnector1">
            <a:avLst/>
          </a:prstGeom>
          <a:ln w="76200">
            <a:solidFill>
              <a:srgbClr val="6A2D97"/>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12" idx="1"/>
          </p:cNvCxnSpPr>
          <p:nvPr/>
        </p:nvCxnSpPr>
        <p:spPr>
          <a:xfrm>
            <a:off x="4404049" y="2724539"/>
            <a:ext cx="1691951" cy="743512"/>
          </a:xfrm>
          <a:prstGeom prst="straightConnector1">
            <a:avLst/>
          </a:prstGeom>
          <a:ln w="76200">
            <a:solidFill>
              <a:srgbClr val="6A2D97"/>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13" descr="https://encrypted-tbn1.google.com/images?q=tbn:ANd9GcTVHwUrlYg4MmZr8bzasfXxwAOHjS_Db84b0-StPeU-HIECJhz6bA"/>
          <p:cNvPicPr>
            <a:picLocks noChangeAspect="1" noChangeArrowheads="1"/>
          </p:cNvPicPr>
          <p:nvPr/>
        </p:nvPicPr>
        <p:blipFill>
          <a:blip r:embed="rId8" cstate="print">
            <a:clrChange>
              <a:clrFrom>
                <a:srgbClr val="F6F2E7"/>
              </a:clrFrom>
              <a:clrTo>
                <a:srgbClr val="F6F2E7">
                  <a:alpha val="0"/>
                </a:srgbClr>
              </a:clrTo>
            </a:clrChange>
          </a:blip>
          <a:srcRect/>
          <a:stretch>
            <a:fillRect/>
          </a:stretch>
        </p:blipFill>
        <p:spPr bwMode="auto">
          <a:xfrm>
            <a:off x="609600" y="1905000"/>
            <a:ext cx="1922754" cy="1440210"/>
          </a:xfrm>
          <a:prstGeom prst="rect">
            <a:avLst/>
          </a:prstGeom>
          <a:noFill/>
        </p:spPr>
      </p:pic>
      <p:pic>
        <p:nvPicPr>
          <p:cNvPr id="28" name="Picture 15" descr="https://encrypted-tbn0.google.com/images?q=tbn:ANd9GcT6W9wwkOgCdd7zHdVmk9D1_1BEELkT-8P0m1VdPbcCtZ9xgRZZ"/>
          <p:cNvPicPr>
            <a:picLocks noChangeAspect="1" noChangeArrowheads="1"/>
          </p:cNvPicPr>
          <p:nvPr/>
        </p:nvPicPr>
        <p:blipFill>
          <a:blip r:embed="rId9" cstate="print"/>
          <a:srcRect/>
          <a:stretch>
            <a:fillRect/>
          </a:stretch>
        </p:blipFill>
        <p:spPr bwMode="auto">
          <a:xfrm>
            <a:off x="4419600" y="4114800"/>
            <a:ext cx="1724025" cy="2057401"/>
          </a:xfrm>
          <a:prstGeom prst="rect">
            <a:avLst/>
          </a:prstGeom>
          <a:noFill/>
        </p:spPr>
      </p:pic>
      <p:pic>
        <p:nvPicPr>
          <p:cNvPr id="29" name="Picture 7" descr="https://encrypted-tbn3.google.com/images?q=tbn:ANd9GcSf8uT6Rrlq1DK41Ec8Jnz6nXJnehSp_LudLjbKlLRzJH-EUcVi"/>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114800" y="5105400"/>
            <a:ext cx="1324573" cy="1051248"/>
          </a:xfrm>
          <a:prstGeom prst="rect">
            <a:avLst/>
          </a:prstGeom>
          <a:noFill/>
        </p:spPr>
      </p:pic>
      <p:sp>
        <p:nvSpPr>
          <p:cNvPr id="30" name="Oval 29"/>
          <p:cNvSpPr/>
          <p:nvPr/>
        </p:nvSpPr>
        <p:spPr>
          <a:xfrm>
            <a:off x="3886200" y="4038600"/>
            <a:ext cx="2607906" cy="2614126"/>
          </a:xfrm>
          <a:prstGeom prst="ellipse">
            <a:avLst/>
          </a:prstGeom>
          <a:noFill/>
          <a:ln w="1206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stCxn id="30" idx="1"/>
          </p:cNvCxnSpPr>
          <p:nvPr/>
        </p:nvCxnSpPr>
        <p:spPr>
          <a:xfrm>
            <a:off x="4268119" y="4421430"/>
            <a:ext cx="1787361" cy="1839129"/>
          </a:xfrm>
          <a:prstGeom prst="line">
            <a:avLst/>
          </a:prstGeom>
          <a:ln w="114300">
            <a:solidFill>
              <a:srgbClr val="C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45165" y="1371600"/>
            <a:ext cx="9151235" cy="1938992"/>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dirty="0" smtClean="0">
                <a:solidFill>
                  <a:prstClr val="white"/>
                </a:solidFill>
              </a:rPr>
              <a:t>California Department of Water Resources </a:t>
            </a:r>
          </a:p>
          <a:p>
            <a:pPr marL="914400" lvl="1" indent="-457200">
              <a:buClr>
                <a:srgbClr val="FFFF00"/>
              </a:buClr>
            </a:pPr>
            <a:r>
              <a:rPr lang="en-US" sz="2400" dirty="0" smtClean="0">
                <a:solidFill>
                  <a:prstClr val="white"/>
                </a:solidFill>
              </a:rPr>
              <a:t>       Climate Action Plan Phase I: Greenhouse Gas Emissions Reduction Plan </a:t>
            </a:r>
            <a:r>
              <a:rPr lang="en-US" sz="2400" b="1" dirty="0" smtClean="0">
                <a:solidFill>
                  <a:prstClr val="white"/>
                </a:solidFill>
                <a:effectLst>
                  <a:outerShdw blurRad="38100" dist="38100" dir="2700000" algn="tl">
                    <a:srgbClr val="000000">
                      <a:alpha val="43137"/>
                    </a:srgbClr>
                  </a:outerShdw>
                </a:effectLst>
                <a:latin typeface="Lucida Sans" pitchFamily="34" charset="0"/>
              </a:rPr>
              <a:t>http://www.water.ca.gov/climatechange/CAP.cfm</a:t>
            </a:r>
            <a:endParaRPr lang="en-US" sz="2400" b="1" dirty="0">
              <a:solidFill>
                <a:prstClr val="white"/>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a:bodyPr>
          <a:lstStyle/>
          <a:p>
            <a:r>
              <a:rPr lang="en-US" b="1" dirty="0" smtClean="0">
                <a:effectLst>
                  <a:outerShdw blurRad="38100" dist="38100" dir="2700000" algn="tl">
                    <a:srgbClr val="000000">
                      <a:alpha val="43137"/>
                    </a:srgbClr>
                  </a:outerShdw>
                </a:effectLst>
                <a:latin typeface="Lucida Sans" pitchFamily="34" charset="0"/>
              </a:rPr>
              <a:t>DWR GGERP</a:t>
            </a:r>
            <a:endParaRPr lang="en-US" sz="4400" b="1" dirty="0">
              <a:effectLst>
                <a:outerShdw blurRad="38100" dist="38100" dir="2700000" algn="tl">
                  <a:srgbClr val="000000">
                    <a:alpha val="43137"/>
                  </a:srgbClr>
                </a:outerShdw>
              </a:effectLst>
              <a:latin typeface="Lucida Sans"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429000" y="3505200"/>
            <a:ext cx="2438400" cy="3048000"/>
          </a:xfrm>
          <a:prstGeom prst="rect">
            <a:avLst/>
          </a:prstGeom>
          <a:noFill/>
          <a:ln w="9525">
            <a:noFill/>
            <a:miter lim="800000"/>
            <a:headEnd/>
            <a:tailEnd/>
          </a:ln>
        </p:spPr>
      </p:pic>
    </p:spTree>
    <p:extLst>
      <p:ext uri="{BB962C8B-B14F-4D97-AF65-F5344CB8AC3E}">
        <p14:creationId xmlns:p14="http://schemas.microsoft.com/office/powerpoint/2010/main" xmlns="" val="1372293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6857999"/>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082" name="Text Box 2"/>
          <p:cNvSpPr txBox="1">
            <a:spLocks noChangeArrowheads="1"/>
          </p:cNvSpPr>
          <p:nvPr/>
        </p:nvSpPr>
        <p:spPr bwMode="auto">
          <a:xfrm>
            <a:off x="533400" y="2133600"/>
            <a:ext cx="7924800" cy="1066800"/>
          </a:xfrm>
          <a:prstGeom prst="rect">
            <a:avLst/>
          </a:prstGeom>
          <a:noFill/>
          <a:ln w="9525">
            <a:noFill/>
            <a:miter lim="800000"/>
            <a:headEnd/>
            <a:tailEnd/>
          </a:ln>
          <a:effectLst/>
        </p:spPr>
        <p:txBody>
          <a:bodyPr>
            <a:spAutoFit/>
          </a:bodyPr>
          <a:lstStyle/>
          <a:p>
            <a:pPr algn="ctr"/>
            <a:endParaRPr lang="en-US" sz="3200" dirty="0">
              <a:solidFill>
                <a:srgbClr val="FF9900"/>
              </a:solidFill>
              <a:effectLst>
                <a:outerShdw blurRad="38100" dist="38100" dir="2700000" algn="tl">
                  <a:srgbClr val="000000"/>
                </a:outerShdw>
              </a:effectLst>
              <a:latin typeface="Arial" charset="0"/>
            </a:endParaRPr>
          </a:p>
          <a:p>
            <a:pPr algn="ctr"/>
            <a:endParaRPr lang="en-US" sz="3200" dirty="0">
              <a:solidFill>
                <a:srgbClr val="FF9900"/>
              </a:solidFill>
              <a:effectLst>
                <a:outerShdw blurRad="38100" dist="38100" dir="2700000" algn="tl">
                  <a:srgbClr val="000000"/>
                </a:outerShdw>
              </a:effectLst>
              <a:latin typeface="Arial" charset="0"/>
            </a:endParaRPr>
          </a:p>
        </p:txBody>
      </p:sp>
      <p:sp>
        <p:nvSpPr>
          <p:cNvPr id="430083" name="Text Box 3"/>
          <p:cNvSpPr txBox="1">
            <a:spLocks noChangeArrowheads="1"/>
          </p:cNvSpPr>
          <p:nvPr/>
        </p:nvSpPr>
        <p:spPr bwMode="auto">
          <a:xfrm>
            <a:off x="457200" y="1752600"/>
            <a:ext cx="8305800" cy="884238"/>
          </a:xfrm>
          <a:prstGeom prst="rect">
            <a:avLst/>
          </a:prstGeom>
          <a:noFill/>
          <a:ln w="9525">
            <a:noFill/>
            <a:miter lim="800000"/>
            <a:headEnd/>
            <a:tailEnd/>
          </a:ln>
          <a:effectLst/>
        </p:spPr>
        <p:txBody>
          <a:bodyPr>
            <a:spAutoFit/>
          </a:bodyPr>
          <a:lstStyle/>
          <a:p>
            <a:endParaRPr lang="en-US" sz="2800" b="1" dirty="0">
              <a:effectLst>
                <a:outerShdw blurRad="38100" dist="38100" dir="2700000" algn="tl">
                  <a:srgbClr val="000000"/>
                </a:outerShdw>
              </a:effectLst>
              <a:latin typeface="Arial" charset="0"/>
            </a:endParaRPr>
          </a:p>
          <a:p>
            <a:endParaRPr lang="en-US" sz="2400" dirty="0">
              <a:solidFill>
                <a:srgbClr val="FFFF00"/>
              </a:solidFill>
              <a:effectLst>
                <a:outerShdw blurRad="38100" dist="38100" dir="2700000" algn="tl">
                  <a:srgbClr val="000000"/>
                </a:outerShdw>
              </a:effectLst>
              <a:latin typeface="Arial" charset="0"/>
            </a:endParaRPr>
          </a:p>
        </p:txBody>
      </p:sp>
      <p:pic>
        <p:nvPicPr>
          <p:cNvPr id="8" name="Picture 7"/>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7999"/>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b="1" dirty="0" smtClean="0">
                <a:solidFill>
                  <a:schemeClr val="bg1"/>
                </a:solidFill>
                <a:effectLst>
                  <a:outerShdw blurRad="38100" dist="38100" dir="2700000" algn="tl">
                    <a:srgbClr val="000000">
                      <a:alpha val="43137"/>
                    </a:srgbClr>
                  </a:outerShdw>
                </a:effectLst>
                <a:latin typeface="Lucida Sans" pitchFamily="34" charset="0"/>
              </a:rPr>
              <a:t>DWR Climate Program</a:t>
            </a:r>
            <a:endParaRPr lang="en-US" sz="40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3" name="Content Placeholder 2"/>
          <p:cNvSpPr>
            <a:spLocks noGrp="1"/>
          </p:cNvSpPr>
          <p:nvPr>
            <p:ph idx="1"/>
          </p:nvPr>
        </p:nvSpPr>
        <p:spPr>
          <a:xfrm>
            <a:off x="457200" y="1828800"/>
            <a:ext cx="8229600" cy="4525963"/>
          </a:xfrm>
        </p:spPr>
        <p:txBody>
          <a:bodyPr>
            <a:normAutofit fontScale="85000" lnSpcReduction="20000"/>
          </a:bodyPr>
          <a:lstStyle/>
          <a:p>
            <a:pPr>
              <a:spcBef>
                <a:spcPts val="0"/>
              </a:spcBef>
              <a:buNone/>
            </a:pPr>
            <a:r>
              <a:rPr lang="en-US" sz="3000" dirty="0" smtClean="0">
                <a:solidFill>
                  <a:schemeClr val="bg1"/>
                </a:solidFill>
                <a:latin typeface="Lucida Sans" pitchFamily="34" charset="0"/>
              </a:rPr>
              <a:t>Team of managers, scientists, engineers,</a:t>
            </a:r>
          </a:p>
          <a:p>
            <a:pPr>
              <a:spcBef>
                <a:spcPts val="0"/>
              </a:spcBef>
              <a:buNone/>
            </a:pPr>
            <a:r>
              <a:rPr lang="en-US" sz="3000" dirty="0" smtClean="0">
                <a:solidFill>
                  <a:schemeClr val="bg1"/>
                </a:solidFill>
                <a:latin typeface="Lucida Sans" pitchFamily="34" charset="0"/>
              </a:rPr>
              <a:t>administrators, and interns from </a:t>
            </a:r>
          </a:p>
          <a:p>
            <a:pPr>
              <a:spcBef>
                <a:spcPts val="0"/>
              </a:spcBef>
              <a:buNone/>
            </a:pPr>
            <a:r>
              <a:rPr lang="en-US" sz="3000" dirty="0" smtClean="0">
                <a:solidFill>
                  <a:schemeClr val="bg1"/>
                </a:solidFill>
                <a:latin typeface="Lucida Sans" pitchFamily="34" charset="0"/>
              </a:rPr>
              <a:t>headquarters and the regional offices</a:t>
            </a:r>
          </a:p>
          <a:p>
            <a:pPr>
              <a:spcBef>
                <a:spcPts val="0"/>
              </a:spcBef>
              <a:buNone/>
            </a:pPr>
            <a:endParaRPr lang="en-US" sz="3000" dirty="0" smtClean="0">
              <a:solidFill>
                <a:schemeClr val="bg1"/>
              </a:solidFill>
              <a:latin typeface="Lucida Sans" pitchFamily="34" charset="0"/>
            </a:endParaRPr>
          </a:p>
          <a:p>
            <a:pPr lvl="1">
              <a:buFont typeface="Wingdings" pitchFamily="2" charset="2"/>
              <a:buChar char="v"/>
            </a:pPr>
            <a:r>
              <a:rPr lang="en-US" sz="3000" dirty="0" smtClean="0">
                <a:solidFill>
                  <a:schemeClr val="bg1"/>
                </a:solidFill>
                <a:latin typeface="Lucida Sans" pitchFamily="34" charset="0"/>
              </a:rPr>
              <a:t> Develop guidance on</a:t>
            </a:r>
          </a:p>
          <a:p>
            <a:pPr lvl="1">
              <a:buNone/>
            </a:pPr>
            <a:r>
              <a:rPr lang="en-US" sz="3000" dirty="0" smtClean="0">
                <a:solidFill>
                  <a:schemeClr val="bg1"/>
                </a:solidFill>
                <a:latin typeface="Lucida Sans" pitchFamily="34" charset="0"/>
              </a:rPr>
              <a:t>    addressing CC &amp; GHGs</a:t>
            </a:r>
          </a:p>
          <a:p>
            <a:pPr lvl="1">
              <a:buNone/>
            </a:pPr>
            <a:endParaRPr lang="en-US" sz="3000" dirty="0" smtClean="0">
              <a:solidFill>
                <a:schemeClr val="bg1"/>
              </a:solidFill>
              <a:latin typeface="Lucida Sans" pitchFamily="34" charset="0"/>
            </a:endParaRPr>
          </a:p>
          <a:p>
            <a:pPr lvl="1">
              <a:buFont typeface="Wingdings" pitchFamily="2" charset="2"/>
              <a:buChar char="v"/>
            </a:pPr>
            <a:r>
              <a:rPr lang="en-US" sz="3000" dirty="0" smtClean="0">
                <a:solidFill>
                  <a:schemeClr val="bg1"/>
                </a:solidFill>
                <a:latin typeface="Lucida Sans" pitchFamily="34" charset="0"/>
              </a:rPr>
              <a:t> Provide outreach &amp;</a:t>
            </a:r>
          </a:p>
          <a:p>
            <a:pPr lvl="1">
              <a:buNone/>
            </a:pPr>
            <a:r>
              <a:rPr lang="en-US" sz="3000" dirty="0" smtClean="0">
                <a:solidFill>
                  <a:schemeClr val="bg1"/>
                </a:solidFill>
                <a:latin typeface="Lucida Sans" pitchFamily="34" charset="0"/>
              </a:rPr>
              <a:t>    technical assistance</a:t>
            </a:r>
          </a:p>
          <a:p>
            <a:pPr lvl="1"/>
            <a:endParaRPr lang="en-US" sz="2000" b="1" dirty="0" smtClean="0">
              <a:solidFill>
                <a:schemeClr val="bg1"/>
              </a:solidFill>
              <a:latin typeface="Lucida Sans" pitchFamily="34" charset="0"/>
            </a:endParaRPr>
          </a:p>
          <a:p>
            <a:pPr lvl="1"/>
            <a:endParaRPr lang="en-US" sz="2000" b="1" dirty="0" smtClean="0">
              <a:solidFill>
                <a:schemeClr val="bg1"/>
              </a:solidFill>
              <a:latin typeface="Lucida Sans" pitchFamily="34" charset="0"/>
            </a:endParaRPr>
          </a:p>
          <a:p>
            <a:pPr lvl="1">
              <a:buNone/>
            </a:pPr>
            <a:r>
              <a:rPr lang="en-US" b="1" dirty="0" smtClean="0">
                <a:solidFill>
                  <a:schemeClr val="bg1"/>
                </a:solidFill>
                <a:latin typeface="Lucida Sans" pitchFamily="34" charset="0"/>
              </a:rPr>
              <a:t>www.water.ca.gov/climatechange</a:t>
            </a:r>
            <a:endParaRPr lang="en-US" dirty="0">
              <a:solidFill>
                <a:schemeClr val="bg1"/>
              </a:solidFill>
            </a:endParaRPr>
          </a:p>
        </p:txBody>
      </p:sp>
      <p:graphicFrame>
        <p:nvGraphicFramePr>
          <p:cNvPr id="5" name="Content Placeholder 11"/>
          <p:cNvGraphicFramePr>
            <a:graphicFrameLocks/>
          </p:cNvGraphicFramePr>
          <p:nvPr/>
        </p:nvGraphicFramePr>
        <p:xfrm>
          <a:off x="5105400" y="2332037"/>
          <a:ext cx="35052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1365" y="1366421"/>
            <a:ext cx="8186857" cy="5262979"/>
          </a:xfrm>
          <a:prstGeom prst="rect">
            <a:avLst/>
          </a:prstGeom>
          <a:noFill/>
        </p:spPr>
        <p:txBody>
          <a:bodyPr wrap="non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0.9 – 3.6</a:t>
            </a:r>
            <a:r>
              <a:rPr lang="en-US" sz="2400" b="1" baseline="30000" dirty="0" smtClean="0">
                <a:solidFill>
                  <a:schemeClr val="bg1"/>
                </a:solidFill>
                <a:effectLst>
                  <a:outerShdw blurRad="38100" dist="38100" dir="2700000" algn="tl">
                    <a:srgbClr val="000000">
                      <a:alpha val="43137"/>
                    </a:srgbClr>
                  </a:outerShdw>
                </a:effectLst>
                <a:latin typeface="Lucida Sans" pitchFamily="34" charset="0"/>
              </a:rPr>
              <a:t>o</a:t>
            </a:r>
            <a:r>
              <a:rPr lang="en-US" sz="2400" b="1" dirty="0" smtClean="0">
                <a:solidFill>
                  <a:schemeClr val="bg1"/>
                </a:solidFill>
                <a:effectLst>
                  <a:outerShdw blurRad="38100" dist="38100" dir="2700000" algn="tl">
                    <a:srgbClr val="000000">
                      <a:alpha val="43137"/>
                    </a:srgbClr>
                  </a:outerShdw>
                </a:effectLst>
                <a:latin typeface="Lucida Sans" pitchFamily="34" charset="0"/>
              </a:rPr>
              <a:t> F temp rise</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25 - 40 % less snowpack</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More intense wet and dry periods</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Higher flood peaks</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Less summer runoff</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Sea Level rise: 4-16” (7-55” by end of century)</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Increased salinity in the Delta</a:t>
            </a: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lstStyle/>
          <a:p>
            <a:r>
              <a:rPr sz="4400" baseline="0" dirty="0" smtClean="0">
                <a:effectLst>
                  <a:outerShdw blurRad="38100" dist="38100" dir="2700000" algn="tl">
                    <a:srgbClr val="000000">
                      <a:alpha val="43137"/>
                    </a:srgbClr>
                  </a:outerShdw>
                </a:effectLst>
                <a:latin typeface="Lucida Sans" pitchFamily="34" charset="0"/>
              </a:rPr>
              <a:t>In the Next 40 years</a:t>
            </a:r>
            <a:r>
              <a:rPr lang="en-US" sz="4400" baseline="0" dirty="0" smtClean="0">
                <a:effectLst>
                  <a:outerShdw blurRad="38100" dist="38100" dir="2700000" algn="tl">
                    <a:srgbClr val="000000">
                      <a:alpha val="43137"/>
                    </a:srgbClr>
                  </a:outerShdw>
                </a:effectLst>
                <a:latin typeface="Lucida Sans" pitchFamily="34" charset="0"/>
              </a:rPr>
              <a:t>….</a:t>
            </a:r>
            <a:endParaRPr lang="en-US" sz="4400" dirty="0">
              <a:effectLst>
                <a:outerShdw blurRad="38100" dist="38100" dir="2700000" algn="tl">
                  <a:srgbClr val="000000">
                    <a:alpha val="43137"/>
                  </a:srgbClr>
                </a:outerShdw>
              </a:effectLst>
              <a:latin typeface="Lucida Sans" pitchFamily="34" charset="0"/>
            </a:endParaRPr>
          </a:p>
        </p:txBody>
      </p:sp>
      <p:pic>
        <p:nvPicPr>
          <p:cNvPr id="10" name="Picture 9" descr="Storm Totals NorthCoastSierra by 8.42am 10-14-09.bmp"/>
          <p:cNvPicPr>
            <a:picLocks noChangeAspect="1"/>
          </p:cNvPicPr>
          <p:nvPr/>
        </p:nvPicPr>
        <p:blipFill>
          <a:blip r:embed="rId3" cstate="print"/>
          <a:stretch>
            <a:fillRect/>
          </a:stretch>
        </p:blipFill>
        <p:spPr>
          <a:xfrm>
            <a:off x="6247764" y="1676400"/>
            <a:ext cx="1330036" cy="1219200"/>
          </a:xfrm>
          <a:prstGeom prst="rect">
            <a:avLst/>
          </a:prstGeom>
          <a:effectLst>
            <a:outerShdw dist="215900" dir="3240000" algn="ctr" rotWithShape="0">
              <a:srgbClr val="000000">
                <a:alpha val="70000"/>
              </a:srgbClr>
            </a:outerShdw>
          </a:effectLst>
        </p:spPr>
      </p:pic>
      <p:pic>
        <p:nvPicPr>
          <p:cNvPr id="9" name="Picture 8" descr="Drought Monitor CA November 4, 2008.bmp"/>
          <p:cNvPicPr>
            <a:picLocks noChangeAspect="1"/>
          </p:cNvPicPr>
          <p:nvPr/>
        </p:nvPicPr>
        <p:blipFill>
          <a:blip r:embed="rId4" cstate="print"/>
          <a:stretch>
            <a:fillRect/>
          </a:stretch>
        </p:blipFill>
        <p:spPr>
          <a:xfrm>
            <a:off x="7359383" y="2286000"/>
            <a:ext cx="1327417" cy="1938153"/>
          </a:xfrm>
          <a:prstGeom prst="rect">
            <a:avLst/>
          </a:prstGeom>
          <a:effectLst>
            <a:outerShdw dist="215900" dir="3240000" algn="ctr" rotWithShape="0">
              <a:srgbClr val="000000">
                <a:alpha val="70000"/>
              </a:srgbClr>
            </a:outerShdw>
          </a:effectLst>
        </p:spPr>
      </p:pic>
      <p:pic>
        <p:nvPicPr>
          <p:cNvPr id="12" name="Picture 11" descr="Mt. Shasta end Sept, 2008.bmp"/>
          <p:cNvPicPr>
            <a:picLocks noChangeAspect="1"/>
          </p:cNvPicPr>
          <p:nvPr/>
        </p:nvPicPr>
        <p:blipFill>
          <a:blip r:embed="rId5" cstate="print"/>
          <a:stretch>
            <a:fillRect/>
          </a:stretch>
        </p:blipFill>
        <p:spPr>
          <a:xfrm>
            <a:off x="5906839" y="3886200"/>
            <a:ext cx="1713161" cy="1143000"/>
          </a:xfrm>
          <a:prstGeom prst="rect">
            <a:avLst/>
          </a:prstGeom>
          <a:effectLst>
            <a:outerShdw dist="215900" dir="3240000" algn="ctr" rotWithShape="0">
              <a:srgbClr val="000000">
                <a:alpha val="70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1981200"/>
            <a:ext cx="8991600" cy="3785652"/>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Practice &amp; promote integrated flood management</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Enhance &amp; sustain ecosystems</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Expand water storage &amp; conjunctive management </a:t>
            </a:r>
          </a:p>
          <a:p>
            <a:pPr lvl="1">
              <a:buClr>
                <a:srgbClr val="FFFF00"/>
              </a:buClr>
            </a:pPr>
            <a:r>
              <a:rPr lang="en-US" sz="2400" b="1" dirty="0" smtClean="0">
                <a:solidFill>
                  <a:schemeClr val="bg1"/>
                </a:solidFill>
                <a:effectLst>
                  <a:outerShdw blurRad="38100" dist="38100" dir="2700000" algn="tl">
                    <a:srgbClr val="000000">
                      <a:alpha val="43137"/>
                    </a:srgbClr>
                  </a:outerShdw>
                </a:effectLst>
                <a:latin typeface="Lucida Sans" pitchFamily="34" charset="0"/>
              </a:rPr>
              <a:t>     of surface &amp; groundwater resources</a:t>
            </a:r>
          </a:p>
          <a:p>
            <a:pPr lvl="1">
              <a:buClr>
                <a:srgbClr val="FFFF00"/>
              </a:buClr>
              <a:buFont typeface="Wingdings" pitchFamily="2" charset="2"/>
              <a:buChar char="v"/>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Fix Delta water supply, quality, and ecosystem </a:t>
            </a:r>
          </a:p>
          <a:p>
            <a:pPr lvl="1">
              <a:buClr>
                <a:srgbClr val="FFFF00"/>
              </a:buClr>
            </a:pPr>
            <a:r>
              <a:rPr lang="en-US" sz="2400" b="1" dirty="0" smtClean="0">
                <a:solidFill>
                  <a:schemeClr val="bg1"/>
                </a:solidFill>
                <a:effectLst>
                  <a:outerShdw blurRad="38100" dist="38100" dir="2700000" algn="tl">
                    <a:srgbClr val="000000">
                      <a:alpha val="43137"/>
                    </a:srgbClr>
                  </a:outerShdw>
                </a:effectLst>
                <a:latin typeface="Lucida Sans" pitchFamily="34" charset="0"/>
              </a:rPr>
              <a:t>     conditions</a:t>
            </a: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fontScale="90000"/>
          </a:bodyPr>
          <a:lstStyle/>
          <a:p>
            <a:r>
              <a:rPr lang="en-US" sz="4400" baseline="0" dirty="0" smtClean="0">
                <a:effectLst>
                  <a:outerShdw blurRad="38100" dist="38100" dir="2700000" algn="tl">
                    <a:srgbClr val="000000">
                      <a:alpha val="43137"/>
                    </a:srgbClr>
                  </a:outerShdw>
                </a:effectLst>
                <a:latin typeface="Lucida Sans" pitchFamily="34" charset="0"/>
              </a:rPr>
              <a:t>Statewide</a:t>
            </a:r>
            <a:r>
              <a:rPr lang="en-US" sz="4400" dirty="0" smtClean="0">
                <a:effectLst>
                  <a:outerShdw blurRad="38100" dist="38100" dir="2700000" algn="tl">
                    <a:srgbClr val="000000">
                      <a:alpha val="43137"/>
                    </a:srgbClr>
                  </a:outerShdw>
                </a:effectLst>
                <a:latin typeface="Lucida Sans" pitchFamily="34" charset="0"/>
              </a:rPr>
              <a:t> Strategies for Adaptation</a:t>
            </a:r>
            <a:endParaRPr lang="en-US" sz="4400" dirty="0">
              <a:effectLst>
                <a:outerShdw blurRad="38100" dist="38100" dir="2700000" algn="tl">
                  <a:srgbClr val="000000">
                    <a:alpha val="43137"/>
                  </a:srgbClr>
                </a:outerShdw>
              </a:effectLst>
              <a:latin typeface="Lucida Sans"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1365" y="1366421"/>
            <a:ext cx="8846435" cy="5724644"/>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Regional Reports</a:t>
            </a:r>
          </a:p>
          <a:p>
            <a:pPr marL="1371600" lvl="2" indent="-457200">
              <a:buClr>
                <a:srgbClr val="FFFF00"/>
              </a:buClr>
              <a:buFont typeface="Arial" pitchFamily="34" charset="0"/>
              <a:buChar char="•"/>
            </a:pPr>
            <a:r>
              <a:rPr lang="en-US" sz="2400" dirty="0" smtClean="0">
                <a:solidFill>
                  <a:schemeClr val="bg1"/>
                </a:solidFill>
                <a:latin typeface="Lucida Sans" pitchFamily="34" charset="0"/>
              </a:rPr>
              <a:t>Regionally appropriate adaptation strategies</a:t>
            </a:r>
          </a:p>
          <a:p>
            <a:pPr marL="1371600" lvl="2" indent="-457200">
              <a:buClr>
                <a:srgbClr val="FFFF00"/>
              </a:buClr>
              <a:buFont typeface="Arial" pitchFamily="34" charset="0"/>
              <a:buChar char="•"/>
            </a:pPr>
            <a:r>
              <a:rPr lang="en-US" sz="2400" dirty="0" smtClean="0">
                <a:solidFill>
                  <a:schemeClr val="bg1"/>
                </a:solidFill>
                <a:latin typeface="Lucida Sans" pitchFamily="34" charset="0"/>
              </a:rPr>
              <a:t>Scientifically sound approach to address CC</a:t>
            </a:r>
          </a:p>
          <a:p>
            <a:pPr marL="914400" lvl="1" indent="-457200">
              <a:buClr>
                <a:srgbClr val="FFFF00"/>
              </a:buClr>
              <a:buFont typeface="Arial" pitchFamily="34" charset="0"/>
              <a:buChar char="•"/>
            </a:pPr>
            <a:endParaRPr lang="en-US" b="1" dirty="0" smtClean="0">
              <a:solidFill>
                <a:schemeClr val="bg1"/>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Future Climate Scenarios</a:t>
            </a:r>
          </a:p>
          <a:p>
            <a:pPr marL="1371600" lvl="2" indent="-457200">
              <a:buClr>
                <a:srgbClr val="FFFF00"/>
              </a:buClr>
              <a:buFont typeface="Arial" pitchFamily="34" charset="0"/>
              <a:buChar char="•"/>
            </a:pPr>
            <a:r>
              <a:rPr lang="en-US" sz="2400" dirty="0" smtClean="0">
                <a:solidFill>
                  <a:schemeClr val="bg1"/>
                </a:solidFill>
                <a:latin typeface="Lucida Sans" pitchFamily="34" charset="0"/>
              </a:rPr>
              <a:t>Climate Change Technical Advisory Group</a:t>
            </a:r>
          </a:p>
          <a:p>
            <a:pPr marL="914400" lvl="1" indent="-457200">
              <a:buClr>
                <a:srgbClr val="FFFF00"/>
              </a:buClr>
              <a:buFont typeface="Arial" pitchFamily="34" charset="0"/>
              <a:buChar char="•"/>
            </a:pPr>
            <a:endParaRPr lang="en-US" b="1" dirty="0" smtClean="0">
              <a:solidFill>
                <a:schemeClr val="bg1"/>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Resource Management Strategies</a:t>
            </a:r>
          </a:p>
          <a:p>
            <a:pPr marL="1371600" lvl="2" indent="-457200">
              <a:buClr>
                <a:srgbClr val="FFFF00"/>
              </a:buClr>
              <a:buFont typeface="Arial" pitchFamily="34" charset="0"/>
              <a:buChar char="•"/>
            </a:pPr>
            <a:r>
              <a:rPr lang="en-US" sz="2400" dirty="0" smtClean="0">
                <a:solidFill>
                  <a:schemeClr val="bg1"/>
                </a:solidFill>
                <a:latin typeface="Lucida Sans" pitchFamily="34" charset="0"/>
              </a:rPr>
              <a:t>Climate Change Adaptation</a:t>
            </a:r>
          </a:p>
          <a:p>
            <a:pPr marL="1371600" lvl="2" indent="-457200">
              <a:buClr>
                <a:srgbClr val="FFFF00"/>
              </a:buClr>
              <a:buFont typeface="Arial" pitchFamily="34" charset="0"/>
              <a:buChar char="•"/>
            </a:pPr>
            <a:r>
              <a:rPr lang="en-US" sz="2400" dirty="0" smtClean="0">
                <a:solidFill>
                  <a:schemeClr val="bg1"/>
                </a:solidFill>
                <a:latin typeface="Lucida Sans" pitchFamily="34" charset="0"/>
              </a:rPr>
              <a:t>Greenhouse Gas Mitigation</a:t>
            </a:r>
          </a:p>
          <a:p>
            <a:pPr marL="914400" lvl="1" indent="-457200">
              <a:buClr>
                <a:srgbClr val="FFFF00"/>
              </a:buClr>
              <a:buFont typeface="Arial" pitchFamily="34" charset="0"/>
              <a:buChar char="•"/>
            </a:pPr>
            <a:endParaRPr lang="en-US" b="1" dirty="0" smtClean="0">
              <a:solidFill>
                <a:schemeClr val="bg1"/>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smtClean="0">
                <a:solidFill>
                  <a:schemeClr val="bg1"/>
                </a:solidFill>
                <a:effectLst>
                  <a:outerShdw blurRad="38100" dist="38100" dir="2700000" algn="tl">
                    <a:srgbClr val="000000">
                      <a:alpha val="43137"/>
                    </a:srgbClr>
                  </a:outerShdw>
                </a:effectLst>
                <a:latin typeface="Lucida Sans" pitchFamily="34" charset="0"/>
              </a:rPr>
              <a:t> Statewide Strategies</a:t>
            </a:r>
          </a:p>
          <a:p>
            <a:pPr marL="1371600" lvl="2" indent="-457200">
              <a:buClr>
                <a:srgbClr val="FFFF00"/>
              </a:buClr>
              <a:buFont typeface="Arial" pitchFamily="34" charset="0"/>
              <a:buChar char="•"/>
            </a:pPr>
            <a:r>
              <a:rPr lang="en-US" sz="2400" dirty="0" smtClean="0">
                <a:solidFill>
                  <a:schemeClr val="bg1"/>
                </a:solidFill>
                <a:latin typeface="Lucida Sans" pitchFamily="34" charset="0"/>
              </a:rPr>
              <a:t>Highlights &amp; key recommendations</a:t>
            </a:r>
          </a:p>
          <a:p>
            <a:pPr lvl="1">
              <a:buClr>
                <a:srgbClr val="FFFF00"/>
              </a:buClr>
              <a:buFont typeface="Arial" pitchFamily="34" charset="0"/>
              <a:buChar char="•"/>
            </a:pP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pP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a:bodyPr>
          <a:lstStyle/>
          <a:p>
            <a:r>
              <a:rPr lang="en-US" sz="4000" dirty="0" smtClean="0">
                <a:effectLst>
                  <a:outerShdw blurRad="38100" dist="38100" dir="2700000" algn="tl">
                    <a:srgbClr val="000000">
                      <a:alpha val="43137"/>
                    </a:srgbClr>
                  </a:outerShdw>
                </a:effectLst>
                <a:latin typeface="Lucida Sans" pitchFamily="34" charset="0"/>
              </a:rPr>
              <a:t>Climate Change in CWP 2013</a:t>
            </a:r>
            <a:endParaRPr lang="en-US" sz="4000" dirty="0">
              <a:effectLst>
                <a:outerShdw blurRad="38100" dist="38100" dir="2700000" algn="tl">
                  <a:srgbClr val="000000">
                    <a:alpha val="43137"/>
                  </a:srgbClr>
                </a:outerShdw>
              </a:effectLst>
              <a:latin typeface="Lucida Sans"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5165" y="1371600"/>
            <a:ext cx="9151235" cy="1569660"/>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smtClean="0">
                <a:solidFill>
                  <a:schemeClr val="bg1"/>
                </a:solidFill>
                <a:latin typeface="Lucida Sans" pitchFamily="34" charset="0"/>
              </a:rPr>
              <a:t> </a:t>
            </a:r>
            <a:r>
              <a:rPr lang="en-US" sz="2400" b="1" dirty="0" smtClean="0">
                <a:solidFill>
                  <a:schemeClr val="bg1"/>
                </a:solidFill>
                <a:effectLst>
                  <a:outerShdw blurRad="38100" dist="38100" dir="2700000" algn="tl">
                    <a:srgbClr val="000000">
                      <a:alpha val="43137"/>
                    </a:srgbClr>
                  </a:outerShdw>
                </a:effectLst>
                <a:latin typeface="Lucida Sans" pitchFamily="34" charset="0"/>
              </a:rPr>
              <a:t>Water-Energy Nexus</a:t>
            </a:r>
          </a:p>
          <a:p>
            <a:pPr marL="1371600" lvl="2" indent="-457200">
              <a:buClr>
                <a:srgbClr val="FFFF00"/>
              </a:buClr>
            </a:pPr>
            <a:r>
              <a:rPr lang="en-US" sz="2400" dirty="0" smtClean="0">
                <a:solidFill>
                  <a:schemeClr val="bg1"/>
                </a:solidFill>
                <a:effectLst>
                  <a:outerShdw blurRad="38100" dist="38100" dir="2700000" algn="tl">
                    <a:srgbClr val="000000">
                      <a:alpha val="43137"/>
                    </a:srgbClr>
                  </a:outerShdw>
                </a:effectLst>
                <a:latin typeface="Lucida Sans" pitchFamily="34" charset="0"/>
              </a:rPr>
              <a:t>     CA Water Today Water-Energy Paper</a:t>
            </a: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pP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a:bodyPr>
          <a:lstStyle/>
          <a:p>
            <a:r>
              <a:rPr lang="en-US" dirty="0" smtClean="0">
                <a:effectLst>
                  <a:outerShdw blurRad="38100" dist="38100" dir="2700000" algn="tl">
                    <a:srgbClr val="000000">
                      <a:alpha val="43137"/>
                    </a:srgbClr>
                  </a:outerShdw>
                </a:effectLst>
                <a:latin typeface="Lucida Sans" pitchFamily="34" charset="0"/>
              </a:rPr>
              <a:t>Climate</a:t>
            </a:r>
            <a:r>
              <a:rPr lang="en-US" b="1" dirty="0" smtClean="0">
                <a:effectLst>
                  <a:outerShdw blurRad="38100" dist="38100" dir="2700000" algn="tl">
                    <a:srgbClr val="000000">
                      <a:alpha val="43137"/>
                    </a:srgbClr>
                  </a:outerShdw>
                </a:effectLst>
                <a:latin typeface="Lucida Sans" pitchFamily="34" charset="0"/>
              </a:rPr>
              <a:t> </a:t>
            </a:r>
            <a:r>
              <a:rPr lang="en-US" sz="4000" dirty="0" smtClean="0">
                <a:effectLst>
                  <a:outerShdw blurRad="38100" dist="38100" dir="2700000" algn="tl">
                    <a:srgbClr val="000000">
                      <a:alpha val="43137"/>
                    </a:srgbClr>
                  </a:outerShdw>
                </a:effectLst>
                <a:latin typeface="Lucida Sans" pitchFamily="34" charset="0"/>
              </a:rPr>
              <a:t>Change in CWP 2013</a:t>
            </a:r>
            <a:endParaRPr lang="en-US" sz="4000" dirty="0">
              <a:effectLst>
                <a:outerShdw blurRad="38100" dist="38100" dir="2700000" algn="tl">
                  <a:srgbClr val="000000">
                    <a:alpha val="43137"/>
                  </a:srgbClr>
                </a:outerShdw>
              </a:effectLst>
              <a:latin typeface="Lucida Sans"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762000" y="2590800"/>
            <a:ext cx="7620000" cy="4219222"/>
          </a:xfrm>
          <a:prstGeom prst="rect">
            <a:avLst/>
          </a:prstGeom>
          <a:noFill/>
          <a:ln w="9525">
            <a:noFill/>
            <a:miter lim="800000"/>
            <a:headEnd/>
            <a:tailEnd/>
          </a:ln>
        </p:spPr>
      </p:pic>
    </p:spTree>
    <p:extLst>
      <p:ext uri="{BB962C8B-B14F-4D97-AF65-F5344CB8AC3E}">
        <p14:creationId xmlns:p14="http://schemas.microsoft.com/office/powerpoint/2010/main" xmlns="" val="3891051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5165" y="1371600"/>
            <a:ext cx="9151235" cy="1569660"/>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smtClean="0">
                <a:solidFill>
                  <a:schemeClr val="bg1"/>
                </a:solidFill>
                <a:latin typeface="Lucida Sans" pitchFamily="34" charset="0"/>
              </a:rPr>
              <a:t> </a:t>
            </a:r>
            <a:r>
              <a:rPr lang="en-US" sz="2400" b="1" dirty="0" smtClean="0">
                <a:solidFill>
                  <a:schemeClr val="bg1"/>
                </a:solidFill>
                <a:effectLst>
                  <a:outerShdw blurRad="38100" dist="38100" dir="2700000" algn="tl">
                    <a:srgbClr val="000000">
                      <a:alpha val="43137"/>
                    </a:srgbClr>
                  </a:outerShdw>
                </a:effectLst>
                <a:latin typeface="Lucida Sans" pitchFamily="34" charset="0"/>
              </a:rPr>
              <a:t>Energy Intensity  - Extraction and Conveyance</a:t>
            </a:r>
          </a:p>
          <a:p>
            <a:pPr marL="1371600" lvl="2" indent="-457200">
              <a:buClr>
                <a:srgbClr val="FFFF00"/>
              </a:buClr>
            </a:pPr>
            <a:r>
              <a:rPr lang="en-US" sz="2400" dirty="0" smtClean="0">
                <a:solidFill>
                  <a:schemeClr val="bg1"/>
                </a:solidFill>
                <a:effectLst>
                  <a:outerShdw blurRad="38100" dist="38100" dir="2700000" algn="tl">
                    <a:srgbClr val="000000">
                      <a:alpha val="43137"/>
                    </a:srgbClr>
                  </a:outerShdw>
                </a:effectLst>
                <a:latin typeface="Lucida Sans" pitchFamily="34" charset="0"/>
              </a:rPr>
              <a:t>                    Each Regional Report</a:t>
            </a: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lvl="1">
              <a:buClr>
                <a:srgbClr val="FFFF00"/>
              </a:buClr>
            </a:pP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a:bodyPr>
          <a:lstStyle/>
          <a:p>
            <a:r>
              <a:rPr lang="en-US" sz="4000" dirty="0" smtClean="0">
                <a:effectLst>
                  <a:outerShdw blurRad="38100" dist="38100" dir="2700000" algn="tl">
                    <a:srgbClr val="000000">
                      <a:alpha val="43137"/>
                    </a:srgbClr>
                  </a:outerShdw>
                </a:effectLst>
                <a:latin typeface="Lucida Sans" pitchFamily="34" charset="0"/>
              </a:rPr>
              <a:t>Climate Change in CWP 2013</a:t>
            </a:r>
            <a:endParaRPr lang="en-US" sz="4000" dirty="0">
              <a:effectLst>
                <a:outerShdw blurRad="38100" dist="38100" dir="2700000" algn="tl">
                  <a:srgbClr val="000000">
                    <a:alpha val="43137"/>
                  </a:srgbClr>
                </a:outerShdw>
              </a:effectLst>
              <a:latin typeface="Lucida Sans" pitchFamily="34" charset="0"/>
            </a:endParaRPr>
          </a:p>
        </p:txBody>
      </p:sp>
      <p:pic>
        <p:nvPicPr>
          <p:cNvPr id="1026" name="Picture 2"/>
          <p:cNvPicPr>
            <a:picLocks noChangeAspect="1" noChangeArrowheads="1"/>
          </p:cNvPicPr>
          <p:nvPr/>
        </p:nvPicPr>
        <p:blipFill>
          <a:blip r:embed="rId3" cstate="print"/>
          <a:stretch>
            <a:fillRect/>
          </a:stretch>
        </p:blipFill>
        <p:spPr bwMode="auto">
          <a:xfrm>
            <a:off x="1615538" y="2590800"/>
            <a:ext cx="5912923" cy="4219222"/>
          </a:xfrm>
          <a:prstGeom prst="rect">
            <a:avLst/>
          </a:prstGeom>
          <a:noFill/>
          <a:ln w="9525">
            <a:noFill/>
            <a:miter lim="800000"/>
            <a:headEnd/>
            <a:tailEnd/>
          </a:ln>
        </p:spPr>
      </p:pic>
    </p:spTree>
    <p:extLst>
      <p:ext uri="{BB962C8B-B14F-4D97-AF65-F5344CB8AC3E}">
        <p14:creationId xmlns:p14="http://schemas.microsoft.com/office/powerpoint/2010/main" xmlns="" val="3143695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5165" y="1371600"/>
            <a:ext cx="9151235" cy="4154984"/>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endParaRPr lang="en-US" sz="2400" b="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endParaRPr>
          </a:p>
          <a:p>
            <a:pPr marL="914400" lvl="1" indent="-457200">
              <a:buClr>
                <a:srgbClr val="FFFF00"/>
              </a:buClr>
              <a:buFont typeface="Wingdings" pitchFamily="2" charset="2"/>
              <a:buChar char="v"/>
            </a:pPr>
            <a:r>
              <a:rPr lang="en-US" sz="2400" b="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Building the SOM </a:t>
            </a:r>
            <a:r>
              <a:rPr lang="en-US" sz="2400" b="1" dirty="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(Soil Organic Matter)-</a:t>
            </a:r>
            <a:r>
              <a:rPr lang="en-US" sz="2400" b="1" dirty="0">
                <a:effectLst>
                  <a:outerShdw blurRad="38100" dist="38100" dir="2700000" algn="tl">
                    <a:srgbClr val="000000">
                      <a:alpha val="43137"/>
                    </a:srgbClr>
                  </a:outerShdw>
                </a:effectLst>
                <a:latin typeface="Lucida Sans Unicode" pitchFamily="34" charset="0"/>
                <a:cs typeface="Lucida Sans Unicode" pitchFamily="34" charset="0"/>
              </a:rPr>
              <a:t> </a:t>
            </a:r>
            <a:r>
              <a:rPr lang="en-US" sz="2400" b="1" dirty="0" smtClean="0">
                <a:solidFill>
                  <a:schemeClr val="bg1"/>
                </a:solidFill>
                <a:effectLst>
                  <a:outerShdw blurRad="38100" dist="38100" dir="2700000" algn="tl">
                    <a:srgbClr val="000000">
                      <a:alpha val="43137"/>
                    </a:srgbClr>
                  </a:outerShdw>
                </a:effectLst>
                <a:latin typeface="Lucida Sans" pitchFamily="34" charset="0"/>
              </a:rPr>
              <a:t>Soil rich in organic matter holds more carbon, water, and nutrients</a:t>
            </a:r>
            <a:br>
              <a:rPr lang="en-US" sz="2400" b="1" dirty="0" smtClean="0">
                <a:solidFill>
                  <a:schemeClr val="bg1"/>
                </a:solidFill>
                <a:effectLst>
                  <a:outerShdw blurRad="38100" dist="38100" dir="2700000" algn="tl">
                    <a:srgbClr val="000000">
                      <a:alpha val="43137"/>
                    </a:srgbClr>
                  </a:outerShdw>
                </a:effectLst>
                <a:latin typeface="Lucida Sans" pitchFamily="34" charset="0"/>
              </a:rPr>
            </a:b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P</a:t>
            </a:r>
            <a:r>
              <a:rPr lang="en-US" sz="2400" b="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racticing </a:t>
            </a:r>
            <a:r>
              <a:rPr lang="en-US" sz="2400" b="1" dirty="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No-till or Low-Till Farming- </a:t>
            </a:r>
            <a:r>
              <a:rPr lang="en-US" sz="2400" b="1" dirty="0">
                <a:solidFill>
                  <a:prstClr val="white"/>
                </a:solidFill>
                <a:effectLst>
                  <a:outerShdw blurRad="38100" dist="38100" dir="2700000" algn="tl">
                    <a:srgbClr val="000000">
                      <a:alpha val="43137"/>
                    </a:srgbClr>
                  </a:outerShdw>
                </a:effectLst>
                <a:latin typeface="Lucida Sans Unicode" pitchFamily="34" charset="0"/>
                <a:cs typeface="Lucida Sans Unicode" pitchFamily="34" charset="0"/>
              </a:rPr>
              <a:t>Undisturbed soil is able to retain more carbon, crop residues </a:t>
            </a:r>
            <a:r>
              <a:rPr lang="en-US" sz="2400" b="1" dirty="0" smtClean="0">
                <a:solidFill>
                  <a:prstClr val="white"/>
                </a:solidFill>
                <a:effectLst>
                  <a:outerShdw blurRad="38100" dist="38100" dir="2700000" algn="tl">
                    <a:srgbClr val="000000">
                      <a:alpha val="43137"/>
                    </a:srgbClr>
                  </a:outerShdw>
                </a:effectLst>
                <a:latin typeface="Lucida Sans Unicode" pitchFamily="34" charset="0"/>
                <a:cs typeface="Lucida Sans Unicode" pitchFamily="34" charset="0"/>
              </a:rPr>
              <a:t> assist </a:t>
            </a:r>
            <a:r>
              <a:rPr lang="en-US" sz="2400" b="1" dirty="0">
                <a:solidFill>
                  <a:prstClr val="white"/>
                </a:solidFill>
                <a:effectLst>
                  <a:outerShdw blurRad="38100" dist="38100" dir="2700000" algn="tl">
                    <a:srgbClr val="000000">
                      <a:alpha val="43137"/>
                    </a:srgbClr>
                  </a:outerShdw>
                </a:effectLst>
                <a:latin typeface="Lucida Sans Unicode" pitchFamily="34" charset="0"/>
                <a:cs typeface="Lucida Sans Unicode" pitchFamily="34" charset="0"/>
              </a:rPr>
              <a:t>in building SOM, and less equipment passes </a:t>
            </a:r>
            <a:r>
              <a:rPr lang="en-US" sz="2400" b="1" dirty="0" smtClean="0">
                <a:solidFill>
                  <a:prstClr val="white"/>
                </a:solidFill>
                <a:effectLst>
                  <a:outerShdw blurRad="38100" dist="38100" dir="2700000" algn="tl">
                    <a:srgbClr val="000000">
                      <a:alpha val="43137"/>
                    </a:srgbClr>
                  </a:outerShdw>
                </a:effectLst>
                <a:latin typeface="Lucida Sans Unicode" pitchFamily="34" charset="0"/>
                <a:cs typeface="Lucida Sans Unicode" pitchFamily="34" charset="0"/>
              </a:rPr>
              <a:t>mean </a:t>
            </a:r>
            <a:r>
              <a:rPr lang="en-US" sz="2400" b="1" dirty="0">
                <a:solidFill>
                  <a:prstClr val="white"/>
                </a:solidFill>
                <a:effectLst>
                  <a:outerShdw blurRad="38100" dist="38100" dir="2700000" algn="tl">
                    <a:srgbClr val="000000">
                      <a:alpha val="43137"/>
                    </a:srgbClr>
                  </a:outerShdw>
                </a:effectLst>
                <a:latin typeface="Lucida Sans Unicode" pitchFamily="34" charset="0"/>
                <a:cs typeface="Lucida Sans Unicode" pitchFamily="34" charset="0"/>
              </a:rPr>
              <a:t>less GHG emissions (and less fuel </a:t>
            </a:r>
            <a:r>
              <a:rPr lang="en-US" sz="2400" b="1" dirty="0" smtClean="0">
                <a:solidFill>
                  <a:prstClr val="white"/>
                </a:solidFill>
                <a:effectLst>
                  <a:outerShdw blurRad="38100" dist="38100" dir="2700000" algn="tl">
                    <a:srgbClr val="000000">
                      <a:alpha val="43137"/>
                    </a:srgbClr>
                  </a:outerShdw>
                </a:effectLst>
                <a:latin typeface="Lucida Sans Unicode" pitchFamily="34" charset="0"/>
                <a:cs typeface="Lucida Sans Unicode" pitchFamily="34" charset="0"/>
              </a:rPr>
              <a:t>costs!)</a:t>
            </a:r>
          </a:p>
          <a:p>
            <a:pPr lvl="1">
              <a:buClr>
                <a:srgbClr val="FFFF00"/>
              </a:buClr>
            </a:pP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fontScale="90000"/>
          </a:bodyPr>
          <a:lstStyle/>
          <a:p>
            <a:r>
              <a:rPr lang="en-US" dirty="0" smtClean="0">
                <a:effectLst>
                  <a:outerShdw blurRad="38100" dist="38100" dir="2700000" algn="tl">
                    <a:srgbClr val="000000">
                      <a:alpha val="43137"/>
                    </a:srgbClr>
                  </a:outerShdw>
                </a:effectLst>
                <a:latin typeface="Lucida Sans" pitchFamily="34" charset="0"/>
              </a:rPr>
              <a:t>Mitigation of GHGs in the </a:t>
            </a:r>
            <a:br>
              <a:rPr lang="en-US" dirty="0" smtClean="0">
                <a:effectLst>
                  <a:outerShdw blurRad="38100" dist="38100" dir="2700000" algn="tl">
                    <a:srgbClr val="000000">
                      <a:alpha val="43137"/>
                    </a:srgbClr>
                  </a:outerShdw>
                </a:effectLst>
                <a:latin typeface="Lucida Sans" pitchFamily="34" charset="0"/>
              </a:rPr>
            </a:br>
            <a:r>
              <a:rPr lang="en-US" dirty="0" smtClean="0">
                <a:effectLst>
                  <a:outerShdw blurRad="38100" dist="38100" dir="2700000" algn="tl">
                    <a:srgbClr val="000000">
                      <a:alpha val="43137"/>
                    </a:srgbClr>
                  </a:outerShdw>
                </a:effectLst>
                <a:latin typeface="Lucida Sans" pitchFamily="34" charset="0"/>
              </a:rPr>
              <a:t>Ag Water Sector</a:t>
            </a:r>
            <a:endParaRPr lang="en-US" sz="4400" dirty="0">
              <a:effectLst>
                <a:outerShdw blurRad="38100" dist="38100" dir="2700000" algn="tl">
                  <a:srgbClr val="000000">
                    <a:alpha val="43137"/>
                  </a:srgbClr>
                </a:outerShdw>
              </a:effectLst>
              <a:latin typeface="Lucida Sans" pitchFamily="34" charset="0"/>
            </a:endParaRPr>
          </a:p>
        </p:txBody>
      </p:sp>
    </p:spTree>
    <p:extLst>
      <p:ext uri="{BB962C8B-B14F-4D97-AF65-F5344CB8AC3E}">
        <p14:creationId xmlns:p14="http://schemas.microsoft.com/office/powerpoint/2010/main" xmlns="" val="1873414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9144000" cy="533400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5165" y="1371600"/>
            <a:ext cx="9151235" cy="4154984"/>
          </a:xfrm>
          <a:prstGeom prst="rect">
            <a:avLst/>
          </a:prstGeom>
          <a:noFill/>
        </p:spPr>
        <p:txBody>
          <a:bodyPr wrap="square" rtlCol="0">
            <a:spAutoFit/>
          </a:bodyPr>
          <a:lstStyle/>
          <a:p>
            <a:pPr>
              <a:buClr>
                <a:srgbClr val="FFFF00"/>
              </a:buClr>
              <a:buFont typeface="Arial" pitchFamily="34" charset="0"/>
              <a:buChar char="•"/>
            </a:pPr>
            <a:endParaRPr lang="en-US" sz="2400" b="1" dirty="0" smtClean="0">
              <a:solidFill>
                <a:srgbClr val="FFFF00"/>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endParaRPr lang="en-US" sz="2400" b="1" dirty="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endParaRPr>
          </a:p>
          <a:p>
            <a:pPr marL="914400" lvl="1" indent="-457200">
              <a:buClr>
                <a:srgbClr val="FFFF00"/>
              </a:buClr>
              <a:buFont typeface="Wingdings" pitchFamily="2" charset="2"/>
              <a:buChar char="v"/>
            </a:pPr>
            <a:r>
              <a:rPr lang="en-US" sz="2400" b="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Maintaining Pump Efficiency – </a:t>
            </a:r>
            <a:r>
              <a:rPr lang="en-US" sz="2400" b="1" dirty="0" smtClean="0">
                <a:solidFill>
                  <a:schemeClr val="bg1"/>
                </a:solidFill>
                <a:effectLst>
                  <a:outerShdw blurRad="38100" dist="38100" dir="2700000" algn="tl">
                    <a:srgbClr val="000000">
                      <a:alpha val="43137"/>
                    </a:srgbClr>
                  </a:outerShdw>
                </a:effectLst>
                <a:latin typeface="Lucida Sans" pitchFamily="34" charset="0"/>
              </a:rPr>
              <a:t>Inefficient pumps consume electricity; routine maintenance and efficiency reduce GHG emissions and save money</a:t>
            </a:r>
            <a:br>
              <a:rPr lang="en-US" sz="2400" b="1" dirty="0" smtClean="0">
                <a:solidFill>
                  <a:schemeClr val="bg1"/>
                </a:solidFill>
                <a:effectLst>
                  <a:outerShdw blurRad="38100" dist="38100" dir="2700000" algn="tl">
                    <a:srgbClr val="000000">
                      <a:alpha val="43137"/>
                    </a:srgbClr>
                  </a:outerShdw>
                </a:effectLst>
                <a:latin typeface="Lucida Sans" pitchFamily="34" charset="0"/>
              </a:rPr>
            </a:br>
            <a:endParaRPr lang="en-US" sz="2400" b="1" dirty="0" smtClean="0">
              <a:solidFill>
                <a:schemeClr val="bg1"/>
              </a:solidFill>
              <a:effectLst>
                <a:outerShdw blurRad="38100" dist="38100" dir="2700000" algn="tl">
                  <a:srgbClr val="000000">
                    <a:alpha val="43137"/>
                  </a:srgbClr>
                </a:outerShdw>
              </a:effectLst>
              <a:latin typeface="Lucida Sans" pitchFamily="34" charset="0"/>
            </a:endParaRPr>
          </a:p>
          <a:p>
            <a:pPr marL="914400" lvl="1" indent="-457200">
              <a:buClr>
                <a:srgbClr val="FFFF00"/>
              </a:buClr>
              <a:buFont typeface="Wingdings" pitchFamily="2" charset="2"/>
              <a:buChar char="v"/>
            </a:pPr>
            <a:r>
              <a:rPr lang="en-US" sz="2400" b="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Adopting drip, overhead or micro-irrigation technologies – </a:t>
            </a:r>
            <a:r>
              <a:rPr lang="en-US" sz="2400" b="1" dirty="0" smtClean="0">
                <a:solidFill>
                  <a:prstClr val="white"/>
                </a:solidFill>
                <a:effectLst>
                  <a:outerShdw blurRad="38100" dist="38100" dir="2700000" algn="tl">
                    <a:srgbClr val="000000">
                      <a:alpha val="43137"/>
                    </a:srgbClr>
                  </a:outerShdw>
                </a:effectLst>
                <a:latin typeface="Lucida Sans Unicode" pitchFamily="34" charset="0"/>
                <a:cs typeface="Lucida Sans Unicode" pitchFamily="34" charset="0"/>
              </a:rPr>
              <a:t>Pumping water is a huge energy cost and source of GHG emissions – conserve water, conserve energy</a:t>
            </a:r>
            <a:endParaRPr lang="en-US" sz="2400" b="1" dirty="0" smtClean="0">
              <a:solidFill>
                <a:schemeClr val="bg1"/>
              </a:solidFill>
              <a:effectLst>
                <a:outerShdw blurRad="38100" dist="38100" dir="2700000" algn="tl">
                  <a:srgbClr val="000000">
                    <a:alpha val="43137"/>
                  </a:srgbClr>
                </a:outerShdw>
              </a:effectLst>
              <a:latin typeface="Lucida Sans Unicode" pitchFamily="34" charset="0"/>
              <a:cs typeface="Lucida Sans Unicode" pitchFamily="34" charset="0"/>
            </a:endParaRPr>
          </a:p>
          <a:p>
            <a:pPr lvl="1">
              <a:buClr>
                <a:srgbClr val="FFFF00"/>
              </a:buClr>
            </a:pPr>
            <a:endParaRPr lang="en-US" sz="2400" b="1" dirty="0">
              <a:solidFill>
                <a:schemeClr val="bg1"/>
              </a:solidFill>
              <a:effectLst>
                <a:outerShdw blurRad="38100" dist="38100" dir="2700000" algn="tl">
                  <a:srgbClr val="000000">
                    <a:alpha val="43137"/>
                  </a:srgbClr>
                </a:outerShdw>
              </a:effectLst>
              <a:latin typeface="Lucida Sans" pitchFamily="34" charset="0"/>
            </a:endParaRPr>
          </a:p>
        </p:txBody>
      </p:sp>
      <p:sp>
        <p:nvSpPr>
          <p:cNvPr id="7" name="Rectangle 2"/>
          <p:cNvSpPr>
            <a:spLocks noGrp="1" noChangeArrowheads="1"/>
          </p:cNvSpPr>
          <p:nvPr>
            <p:ph type="title"/>
          </p:nvPr>
        </p:nvSpPr>
        <p:spPr>
          <a:xfrm>
            <a:off x="457200" y="228600"/>
            <a:ext cx="8229600" cy="1143000"/>
          </a:xfrm>
        </p:spPr>
        <p:txBody>
          <a:bodyPr>
            <a:normAutofit fontScale="90000"/>
          </a:bodyPr>
          <a:lstStyle/>
          <a:p>
            <a:r>
              <a:rPr lang="en-US" dirty="0" smtClean="0">
                <a:effectLst>
                  <a:outerShdw blurRad="38100" dist="38100" dir="2700000" algn="tl">
                    <a:srgbClr val="000000">
                      <a:alpha val="43137"/>
                    </a:srgbClr>
                  </a:outerShdw>
                </a:effectLst>
                <a:latin typeface="Lucida Sans" pitchFamily="34" charset="0"/>
              </a:rPr>
              <a:t>Mitigation of GHGs in the </a:t>
            </a:r>
            <a:br>
              <a:rPr lang="en-US" dirty="0" smtClean="0">
                <a:effectLst>
                  <a:outerShdw blurRad="38100" dist="38100" dir="2700000" algn="tl">
                    <a:srgbClr val="000000">
                      <a:alpha val="43137"/>
                    </a:srgbClr>
                  </a:outerShdw>
                </a:effectLst>
                <a:latin typeface="Lucida Sans" pitchFamily="34" charset="0"/>
              </a:rPr>
            </a:br>
            <a:r>
              <a:rPr lang="en-US" dirty="0" smtClean="0">
                <a:effectLst>
                  <a:outerShdw blurRad="38100" dist="38100" dir="2700000" algn="tl">
                    <a:srgbClr val="000000">
                      <a:alpha val="43137"/>
                    </a:srgbClr>
                  </a:outerShdw>
                </a:effectLst>
                <a:latin typeface="Lucida Sans" pitchFamily="34" charset="0"/>
              </a:rPr>
              <a:t>Ag Water Sector</a:t>
            </a:r>
            <a:endParaRPr lang="en-US" sz="4400" dirty="0">
              <a:effectLst>
                <a:outerShdw blurRad="38100" dist="38100" dir="2700000" algn="tl">
                  <a:srgbClr val="000000">
                    <a:alpha val="43137"/>
                  </a:srgbClr>
                </a:outerShdw>
              </a:effectLst>
              <a:latin typeface="Lucida Sans" pitchFamily="34" charset="0"/>
            </a:endParaRPr>
          </a:p>
        </p:txBody>
      </p:sp>
    </p:spTree>
    <p:extLst>
      <p:ext uri="{BB962C8B-B14F-4D97-AF65-F5344CB8AC3E}">
        <p14:creationId xmlns:p14="http://schemas.microsoft.com/office/powerpoint/2010/main" xmlns="" val="1250793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88A099B3AFB54D885BA7C54CA43035" ma:contentTypeVersion="3" ma:contentTypeDescription="Create a new document." ma:contentTypeScope="" ma:versionID="666d37cd8eae84888fbd416ba2e73418">
  <xsd:schema xmlns:xsd="http://www.w3.org/2001/XMLSchema" xmlns:xs="http://www.w3.org/2001/XMLSchema" xmlns:p="http://schemas.microsoft.com/office/2006/metadata/properties" xmlns:ns2="2d8c4b88-99e6-4e86-8d7d-c742e2d9b8d2" targetNamespace="http://schemas.microsoft.com/office/2006/metadata/properties" ma:root="true" ma:fieldsID="49d5abeb8e36dfe226415733ac78a5cd" ns2:_="">
    <xsd:import namespace="2d8c4b88-99e6-4e86-8d7d-c742e2d9b8d2"/>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c4b88-99e6-4e86-8d7d-c742e2d9b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186B16-7E16-46E5-B29B-895B625774F3}"/>
</file>

<file path=customXml/itemProps2.xml><?xml version="1.0" encoding="utf-8"?>
<ds:datastoreItem xmlns:ds="http://schemas.openxmlformats.org/officeDocument/2006/customXml" ds:itemID="{94C11A59-7392-428E-B437-6E42021271EC}"/>
</file>

<file path=customXml/itemProps3.xml><?xml version="1.0" encoding="utf-8"?>
<ds:datastoreItem xmlns:ds="http://schemas.openxmlformats.org/officeDocument/2006/customXml" ds:itemID="{2A1E1B03-E688-40C1-A5D1-F7ACFEEF4A8D}"/>
</file>

<file path=docProps/app.xml><?xml version="1.0" encoding="utf-8"?>
<Properties xmlns="http://schemas.openxmlformats.org/officeDocument/2006/extended-properties" xmlns:vt="http://schemas.openxmlformats.org/officeDocument/2006/docPropsVTypes">
  <Template/>
  <TotalTime>5578</TotalTime>
  <Words>1204</Words>
  <Application>Microsoft Office PowerPoint</Application>
  <PresentationFormat>On-screen Show (4:3)</PresentationFormat>
  <Paragraphs>180</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CLIMATE CHANGE RESOURCES</vt:lpstr>
      <vt:lpstr>DWR Climate Program</vt:lpstr>
      <vt:lpstr>In the Next 40 years….</vt:lpstr>
      <vt:lpstr>Statewide Strategies for Adaptation</vt:lpstr>
      <vt:lpstr>Climate Change in CWP 2013</vt:lpstr>
      <vt:lpstr>Climate Change in CWP 2013</vt:lpstr>
      <vt:lpstr>Climate Change in CWP 2013</vt:lpstr>
      <vt:lpstr>Mitigation of GHGs in the  Ag Water Sector</vt:lpstr>
      <vt:lpstr>Mitigation of GHGs in the  Ag Water Sector</vt:lpstr>
      <vt:lpstr>Regional Strategies for Adaptation</vt:lpstr>
      <vt:lpstr>Prop 84 IRWM Implementation Round 1 Primary Benefit</vt:lpstr>
      <vt:lpstr>Climate Change Handbook for Water Planning</vt:lpstr>
      <vt:lpstr>Handbook’s Purpose</vt:lpstr>
      <vt:lpstr>What the Handbook is NOT</vt:lpstr>
      <vt:lpstr>Climate Change Analysis</vt:lpstr>
      <vt:lpstr>Linking Up With Other Efforts</vt:lpstr>
      <vt:lpstr>DWR GGERP</vt:lpstr>
      <vt:lpstr>Slide 18</vt:lpstr>
    </vt:vector>
  </TitlesOfParts>
  <Company>CDM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Alek Cannan</dc:creator>
  <cp:lastModifiedBy>u05193</cp:lastModifiedBy>
  <cp:revision>327</cp:revision>
  <cp:lastPrinted>2013-03-27T16:47:08Z</cp:lastPrinted>
  <dcterms:created xsi:type="dcterms:W3CDTF">2010-11-14T04:56:31Z</dcterms:created>
  <dcterms:modified xsi:type="dcterms:W3CDTF">2013-03-27T20:50:22Z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0x010100AF88A099B3AFB54D885BA7C54CA43035</vt:lpwstr>
  </property>
</Properties>
</file>